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8" r:id="rId3"/>
    <p:sldId id="259" r:id="rId4"/>
    <p:sldId id="260" r:id="rId5"/>
    <p:sldId id="263" r:id="rId6"/>
    <p:sldId id="264" r:id="rId7"/>
    <p:sldId id="265" r:id="rId8"/>
    <p:sldId id="266" r:id="rId9"/>
    <p:sldId id="270" r:id="rId10"/>
    <p:sldId id="271" r:id="rId11"/>
    <p:sldId id="261" r:id="rId12"/>
    <p:sldId id="262" r:id="rId13"/>
    <p:sldId id="256" r:id="rId14"/>
    <p:sldId id="257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4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B27C7-77F9-4BFB-834B-433CD2E54B24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7F179DD-F5CB-4FEE-9106-4196819A2A2B}">
      <dgm:prSet phldrT="[Testo]"/>
      <dgm:spPr/>
      <dgm:t>
        <a:bodyPr/>
        <a:lstStyle/>
        <a:p>
          <a:endParaRPr lang="it-IT" dirty="0"/>
        </a:p>
      </dgm:t>
    </dgm:pt>
    <dgm:pt modelId="{968A041A-B9A9-4101-A1EF-B2A0FB5FA784}" type="parTrans" cxnId="{3D1BC1EC-4BED-452A-9562-70DBA19B8CF1}">
      <dgm:prSet/>
      <dgm:spPr/>
      <dgm:t>
        <a:bodyPr/>
        <a:lstStyle/>
        <a:p>
          <a:endParaRPr lang="it-IT"/>
        </a:p>
      </dgm:t>
    </dgm:pt>
    <dgm:pt modelId="{966E3E7B-9140-465C-83DB-2B8EAAE8FF5A}" type="sibTrans" cxnId="{3D1BC1EC-4BED-452A-9562-70DBA19B8CF1}">
      <dgm:prSet/>
      <dgm:spPr/>
      <dgm:t>
        <a:bodyPr/>
        <a:lstStyle/>
        <a:p>
          <a:endParaRPr lang="it-IT"/>
        </a:p>
      </dgm:t>
    </dgm:pt>
    <dgm:pt modelId="{CA73826E-620E-4C68-90DA-385E0235FFF1}">
      <dgm:prSet phldrT="[Testo]"/>
      <dgm:spPr/>
      <dgm:t>
        <a:bodyPr/>
        <a:lstStyle/>
        <a:p>
          <a:endParaRPr lang="it-IT" dirty="0"/>
        </a:p>
      </dgm:t>
    </dgm:pt>
    <dgm:pt modelId="{0106F898-256C-494F-94C3-9066B0EE76FF}" type="parTrans" cxnId="{39711ECF-5967-40A3-9BF0-E69BAB43F979}">
      <dgm:prSet/>
      <dgm:spPr/>
      <dgm:t>
        <a:bodyPr/>
        <a:lstStyle/>
        <a:p>
          <a:endParaRPr lang="it-IT"/>
        </a:p>
      </dgm:t>
    </dgm:pt>
    <dgm:pt modelId="{7AB71423-0D6C-49B9-94C2-C475FDC8F91F}" type="sibTrans" cxnId="{39711ECF-5967-40A3-9BF0-E69BAB43F979}">
      <dgm:prSet/>
      <dgm:spPr/>
      <dgm:t>
        <a:bodyPr/>
        <a:lstStyle/>
        <a:p>
          <a:endParaRPr lang="it-IT"/>
        </a:p>
      </dgm:t>
    </dgm:pt>
    <dgm:pt modelId="{F6AF8A92-EA7F-4534-899A-DB47626BE9CB}">
      <dgm:prSet phldrT="[Testo]"/>
      <dgm:spPr/>
      <dgm:t>
        <a:bodyPr/>
        <a:lstStyle/>
        <a:p>
          <a:endParaRPr lang="it-IT" dirty="0"/>
        </a:p>
      </dgm:t>
    </dgm:pt>
    <dgm:pt modelId="{C623FCFC-6934-4D21-A43E-EC1A4FE4E44F}" type="sibTrans" cxnId="{B76DABF1-182F-4AB9-9AC3-EC5C5E059127}">
      <dgm:prSet/>
      <dgm:spPr/>
      <dgm:t>
        <a:bodyPr/>
        <a:lstStyle/>
        <a:p>
          <a:endParaRPr lang="it-IT"/>
        </a:p>
      </dgm:t>
    </dgm:pt>
    <dgm:pt modelId="{63ECBDB2-5E39-4654-853D-FB8F0218E2B5}" type="parTrans" cxnId="{B76DABF1-182F-4AB9-9AC3-EC5C5E059127}">
      <dgm:prSet/>
      <dgm:spPr/>
      <dgm:t>
        <a:bodyPr/>
        <a:lstStyle/>
        <a:p>
          <a:endParaRPr lang="it-IT"/>
        </a:p>
      </dgm:t>
    </dgm:pt>
    <dgm:pt modelId="{E5D60568-EAE0-485B-BD4D-8A4ACE66B2B1}" type="pres">
      <dgm:prSet presAssocID="{CCAB27C7-77F9-4BFB-834B-433CD2E54B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238840B8-48BA-452A-B82B-63A8B0304F71}" type="pres">
      <dgm:prSet presAssocID="{47F179DD-F5CB-4FEE-9106-4196819A2A2B}" presName="hierRoot1" presStyleCnt="0"/>
      <dgm:spPr/>
    </dgm:pt>
    <dgm:pt modelId="{5738B9C8-0B3A-473C-916C-BA27646C290D}" type="pres">
      <dgm:prSet presAssocID="{47F179DD-F5CB-4FEE-9106-4196819A2A2B}" presName="composite" presStyleCnt="0"/>
      <dgm:spPr/>
    </dgm:pt>
    <dgm:pt modelId="{DCE17A47-1483-4F2E-A0DE-1031D0BBB0BC}" type="pres">
      <dgm:prSet presAssocID="{47F179DD-F5CB-4FEE-9106-4196819A2A2B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07F13C11-B64A-40AA-981A-4AE1E3FFBFDE}" type="pres">
      <dgm:prSet presAssocID="{47F179DD-F5CB-4FEE-9106-4196819A2A2B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4D3FB671-0676-4D58-B3E4-26FE2700297D}" type="pres">
      <dgm:prSet presAssocID="{47F179DD-F5CB-4FEE-9106-4196819A2A2B}" presName="hierChild2" presStyleCnt="0"/>
      <dgm:spPr/>
    </dgm:pt>
    <dgm:pt modelId="{3707A854-F427-42AA-8627-E73C60149F2F}" type="pres">
      <dgm:prSet presAssocID="{63ECBDB2-5E39-4654-853D-FB8F0218E2B5}" presName="Name10" presStyleLbl="parChTrans1D2" presStyleIdx="0" presStyleCnt="2"/>
      <dgm:spPr/>
      <dgm:t>
        <a:bodyPr/>
        <a:lstStyle/>
        <a:p>
          <a:endParaRPr lang="it-IT"/>
        </a:p>
      </dgm:t>
    </dgm:pt>
    <dgm:pt modelId="{2EA2E288-80BD-4899-A25E-4F7EDDBCDA9E}" type="pres">
      <dgm:prSet presAssocID="{F6AF8A92-EA7F-4534-899A-DB47626BE9CB}" presName="hierRoot2" presStyleCnt="0"/>
      <dgm:spPr/>
    </dgm:pt>
    <dgm:pt modelId="{73AEDEF3-9D5E-4C84-8D2E-D54A7088881C}" type="pres">
      <dgm:prSet presAssocID="{F6AF8A92-EA7F-4534-899A-DB47626BE9CB}" presName="composite2" presStyleCnt="0"/>
      <dgm:spPr/>
    </dgm:pt>
    <dgm:pt modelId="{99AA2514-927D-4D17-9867-A1048A99B968}" type="pres">
      <dgm:prSet presAssocID="{F6AF8A92-EA7F-4534-899A-DB47626BE9CB}" presName="image2" presStyleLbl="node2" presStyleIdx="0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584BBCDA-748A-4A35-9B4B-328177998B3A}" type="pres">
      <dgm:prSet presAssocID="{F6AF8A92-EA7F-4534-899A-DB47626BE9CB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84EB15CD-6603-4379-87A5-9DE2DB578EA0}" type="pres">
      <dgm:prSet presAssocID="{F6AF8A92-EA7F-4534-899A-DB47626BE9CB}" presName="hierChild3" presStyleCnt="0"/>
      <dgm:spPr/>
    </dgm:pt>
    <dgm:pt modelId="{A5AFDC8C-3B6D-4E49-9294-DF49C7FCE1C3}" type="pres">
      <dgm:prSet presAssocID="{0106F898-256C-494F-94C3-9066B0EE76FF}" presName="Name10" presStyleLbl="parChTrans1D2" presStyleIdx="1" presStyleCnt="2"/>
      <dgm:spPr/>
      <dgm:t>
        <a:bodyPr/>
        <a:lstStyle/>
        <a:p>
          <a:endParaRPr lang="it-IT"/>
        </a:p>
      </dgm:t>
    </dgm:pt>
    <dgm:pt modelId="{059E5B30-FDBC-4930-826C-B80402251F35}" type="pres">
      <dgm:prSet presAssocID="{CA73826E-620E-4C68-90DA-385E0235FFF1}" presName="hierRoot2" presStyleCnt="0"/>
      <dgm:spPr/>
    </dgm:pt>
    <dgm:pt modelId="{5D3D1FA6-756B-4748-ACB8-C6B6DFD7CB3B}" type="pres">
      <dgm:prSet presAssocID="{CA73826E-620E-4C68-90DA-385E0235FFF1}" presName="composite2" presStyleCnt="0"/>
      <dgm:spPr/>
    </dgm:pt>
    <dgm:pt modelId="{460B312E-A390-4BFE-AFE7-5738AEDB823E}" type="pres">
      <dgm:prSet presAssocID="{CA73826E-620E-4C68-90DA-385E0235FFF1}" presName="image2" presStyleLbl="node2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it-IT"/>
        </a:p>
      </dgm:t>
    </dgm:pt>
    <dgm:pt modelId="{AD519808-0861-42A8-BB9C-56ED91D7DD8F}" type="pres">
      <dgm:prSet presAssocID="{CA73826E-620E-4C68-90DA-385E0235FFF1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5F35C1EC-4207-40A4-8EA8-AEEF970B5483}" type="pres">
      <dgm:prSet presAssocID="{CA73826E-620E-4C68-90DA-385E0235FFF1}" presName="hierChild3" presStyleCnt="0"/>
      <dgm:spPr/>
    </dgm:pt>
  </dgm:ptLst>
  <dgm:cxnLst>
    <dgm:cxn modelId="{DA7C5D6B-1BCC-4F0C-828A-CCBAF226C8F9}" type="presOf" srcId="{0106F898-256C-494F-94C3-9066B0EE76FF}" destId="{A5AFDC8C-3B6D-4E49-9294-DF49C7FCE1C3}" srcOrd="0" destOrd="0" presId="urn:microsoft.com/office/officeart/2009/layout/CirclePictureHierarchy"/>
    <dgm:cxn modelId="{87F4CFB8-2453-4FA0-8FB9-7D951ED484C2}" type="presOf" srcId="{47F179DD-F5CB-4FEE-9106-4196819A2A2B}" destId="{07F13C11-B64A-40AA-981A-4AE1E3FFBFDE}" srcOrd="0" destOrd="0" presId="urn:microsoft.com/office/officeart/2009/layout/CirclePictureHierarchy"/>
    <dgm:cxn modelId="{39711ECF-5967-40A3-9BF0-E69BAB43F979}" srcId="{47F179DD-F5CB-4FEE-9106-4196819A2A2B}" destId="{CA73826E-620E-4C68-90DA-385E0235FFF1}" srcOrd="1" destOrd="0" parTransId="{0106F898-256C-494F-94C3-9066B0EE76FF}" sibTransId="{7AB71423-0D6C-49B9-94C2-C475FDC8F91F}"/>
    <dgm:cxn modelId="{129F7B75-DBA0-4907-B90F-5B3C9DFF838C}" type="presOf" srcId="{F6AF8A92-EA7F-4534-899A-DB47626BE9CB}" destId="{584BBCDA-748A-4A35-9B4B-328177998B3A}" srcOrd="0" destOrd="0" presId="urn:microsoft.com/office/officeart/2009/layout/CirclePictureHierarchy"/>
    <dgm:cxn modelId="{5DDFC2AD-73DE-4008-9D44-B9B55928461E}" type="presOf" srcId="{CCAB27C7-77F9-4BFB-834B-433CD2E54B24}" destId="{E5D60568-EAE0-485B-BD4D-8A4ACE66B2B1}" srcOrd="0" destOrd="0" presId="urn:microsoft.com/office/officeart/2009/layout/CirclePictureHierarchy"/>
    <dgm:cxn modelId="{3D1BC1EC-4BED-452A-9562-70DBA19B8CF1}" srcId="{CCAB27C7-77F9-4BFB-834B-433CD2E54B24}" destId="{47F179DD-F5CB-4FEE-9106-4196819A2A2B}" srcOrd="0" destOrd="0" parTransId="{968A041A-B9A9-4101-A1EF-B2A0FB5FA784}" sibTransId="{966E3E7B-9140-465C-83DB-2B8EAAE8FF5A}"/>
    <dgm:cxn modelId="{B76DABF1-182F-4AB9-9AC3-EC5C5E059127}" srcId="{47F179DD-F5CB-4FEE-9106-4196819A2A2B}" destId="{F6AF8A92-EA7F-4534-899A-DB47626BE9CB}" srcOrd="0" destOrd="0" parTransId="{63ECBDB2-5E39-4654-853D-FB8F0218E2B5}" sibTransId="{C623FCFC-6934-4D21-A43E-EC1A4FE4E44F}"/>
    <dgm:cxn modelId="{ED636E4C-FDE5-4CC3-BCE3-1442383ADA26}" type="presOf" srcId="{63ECBDB2-5E39-4654-853D-FB8F0218E2B5}" destId="{3707A854-F427-42AA-8627-E73C60149F2F}" srcOrd="0" destOrd="0" presId="urn:microsoft.com/office/officeart/2009/layout/CirclePictureHierarchy"/>
    <dgm:cxn modelId="{F2C3D017-6CD7-4038-8385-F1615DAC1A4C}" type="presOf" srcId="{CA73826E-620E-4C68-90DA-385E0235FFF1}" destId="{AD519808-0861-42A8-BB9C-56ED91D7DD8F}" srcOrd="0" destOrd="0" presId="urn:microsoft.com/office/officeart/2009/layout/CirclePictureHierarchy"/>
    <dgm:cxn modelId="{7FEA45C8-A40F-47C2-B91D-8F04581DAA18}" type="presParOf" srcId="{E5D60568-EAE0-485B-BD4D-8A4ACE66B2B1}" destId="{238840B8-48BA-452A-B82B-63A8B0304F71}" srcOrd="0" destOrd="0" presId="urn:microsoft.com/office/officeart/2009/layout/CirclePictureHierarchy"/>
    <dgm:cxn modelId="{8BB4C7DE-B527-466C-A83A-8F95951A778D}" type="presParOf" srcId="{238840B8-48BA-452A-B82B-63A8B0304F71}" destId="{5738B9C8-0B3A-473C-916C-BA27646C290D}" srcOrd="0" destOrd="0" presId="urn:microsoft.com/office/officeart/2009/layout/CirclePictureHierarchy"/>
    <dgm:cxn modelId="{B2DCBDE1-AECA-4238-BB7F-2C928D78930A}" type="presParOf" srcId="{5738B9C8-0B3A-473C-916C-BA27646C290D}" destId="{DCE17A47-1483-4F2E-A0DE-1031D0BBB0BC}" srcOrd="0" destOrd="0" presId="urn:microsoft.com/office/officeart/2009/layout/CirclePictureHierarchy"/>
    <dgm:cxn modelId="{71BD952E-2632-4238-A847-4F1CFD2A912F}" type="presParOf" srcId="{5738B9C8-0B3A-473C-916C-BA27646C290D}" destId="{07F13C11-B64A-40AA-981A-4AE1E3FFBFDE}" srcOrd="1" destOrd="0" presId="urn:microsoft.com/office/officeart/2009/layout/CirclePictureHierarchy"/>
    <dgm:cxn modelId="{0796C10B-5EC6-4E79-87A0-DFD7ABF9C538}" type="presParOf" srcId="{238840B8-48BA-452A-B82B-63A8B0304F71}" destId="{4D3FB671-0676-4D58-B3E4-26FE2700297D}" srcOrd="1" destOrd="0" presId="urn:microsoft.com/office/officeart/2009/layout/CirclePictureHierarchy"/>
    <dgm:cxn modelId="{1DB21705-7F6F-4CE9-9DE6-9A7D59A0F2F2}" type="presParOf" srcId="{4D3FB671-0676-4D58-B3E4-26FE2700297D}" destId="{3707A854-F427-42AA-8627-E73C60149F2F}" srcOrd="0" destOrd="0" presId="urn:microsoft.com/office/officeart/2009/layout/CirclePictureHierarchy"/>
    <dgm:cxn modelId="{2290A3D0-259D-4EF2-AC2C-0BAE3E782E18}" type="presParOf" srcId="{4D3FB671-0676-4D58-B3E4-26FE2700297D}" destId="{2EA2E288-80BD-4899-A25E-4F7EDDBCDA9E}" srcOrd="1" destOrd="0" presId="urn:microsoft.com/office/officeart/2009/layout/CirclePictureHierarchy"/>
    <dgm:cxn modelId="{71BADCD7-02B4-4A5E-A883-63E30F41E3EE}" type="presParOf" srcId="{2EA2E288-80BD-4899-A25E-4F7EDDBCDA9E}" destId="{73AEDEF3-9D5E-4C84-8D2E-D54A7088881C}" srcOrd="0" destOrd="0" presId="urn:microsoft.com/office/officeart/2009/layout/CirclePictureHierarchy"/>
    <dgm:cxn modelId="{0AE8C0C4-460B-42CB-8986-2849F7F98765}" type="presParOf" srcId="{73AEDEF3-9D5E-4C84-8D2E-D54A7088881C}" destId="{99AA2514-927D-4D17-9867-A1048A99B968}" srcOrd="0" destOrd="0" presId="urn:microsoft.com/office/officeart/2009/layout/CirclePictureHierarchy"/>
    <dgm:cxn modelId="{9A269764-E49E-47F2-BBE5-5446124057BC}" type="presParOf" srcId="{73AEDEF3-9D5E-4C84-8D2E-D54A7088881C}" destId="{584BBCDA-748A-4A35-9B4B-328177998B3A}" srcOrd="1" destOrd="0" presId="urn:microsoft.com/office/officeart/2009/layout/CirclePictureHierarchy"/>
    <dgm:cxn modelId="{1631F908-30AC-4B8B-9FA5-07AF767BC53F}" type="presParOf" srcId="{2EA2E288-80BD-4899-A25E-4F7EDDBCDA9E}" destId="{84EB15CD-6603-4379-87A5-9DE2DB578EA0}" srcOrd="1" destOrd="0" presId="urn:microsoft.com/office/officeart/2009/layout/CirclePictureHierarchy"/>
    <dgm:cxn modelId="{E646343C-827E-49AD-A463-3B140DB4522A}" type="presParOf" srcId="{4D3FB671-0676-4D58-B3E4-26FE2700297D}" destId="{A5AFDC8C-3B6D-4E49-9294-DF49C7FCE1C3}" srcOrd="2" destOrd="0" presId="urn:microsoft.com/office/officeart/2009/layout/CirclePictureHierarchy"/>
    <dgm:cxn modelId="{893AF5CC-5CE6-484B-8F97-7A6A0A2DE369}" type="presParOf" srcId="{4D3FB671-0676-4D58-B3E4-26FE2700297D}" destId="{059E5B30-FDBC-4930-826C-B80402251F35}" srcOrd="3" destOrd="0" presId="urn:microsoft.com/office/officeart/2009/layout/CirclePictureHierarchy"/>
    <dgm:cxn modelId="{E0F69F05-4C1C-4C9A-B3B5-C0D61095FDFC}" type="presParOf" srcId="{059E5B30-FDBC-4930-826C-B80402251F35}" destId="{5D3D1FA6-756B-4748-ACB8-C6B6DFD7CB3B}" srcOrd="0" destOrd="0" presId="urn:microsoft.com/office/officeart/2009/layout/CirclePictureHierarchy"/>
    <dgm:cxn modelId="{6A849855-AF0A-4777-B2BC-5AEF34E825BD}" type="presParOf" srcId="{5D3D1FA6-756B-4748-ACB8-C6B6DFD7CB3B}" destId="{460B312E-A390-4BFE-AFE7-5738AEDB823E}" srcOrd="0" destOrd="0" presId="urn:microsoft.com/office/officeart/2009/layout/CirclePictureHierarchy"/>
    <dgm:cxn modelId="{861576FF-9E4E-4FFD-BB20-43C1FAF7D537}" type="presParOf" srcId="{5D3D1FA6-756B-4748-ACB8-C6B6DFD7CB3B}" destId="{AD519808-0861-42A8-BB9C-56ED91D7DD8F}" srcOrd="1" destOrd="0" presId="urn:microsoft.com/office/officeart/2009/layout/CirclePictureHierarchy"/>
    <dgm:cxn modelId="{0AB29DA0-1639-4FBD-A7E0-209AA93BA4C5}" type="presParOf" srcId="{059E5B30-FDBC-4930-826C-B80402251F35}" destId="{5F35C1EC-4207-40A4-8EA8-AEEF970B548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C5CD98-C614-424F-A4CD-FA6D09667713}" type="doc">
      <dgm:prSet loTypeId="urn:microsoft.com/office/officeart/2008/layout/PictureLineup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D27F9CE0-D543-4AB1-B683-6F843B1E3C74}">
      <dgm:prSet phldrT="[Testo]" custT="1"/>
      <dgm:spPr/>
      <dgm:t>
        <a:bodyPr/>
        <a:lstStyle/>
        <a:p>
          <a:r>
            <a:rPr lang="it-IT" sz="1800" dirty="0" smtClean="0"/>
            <a:t>Il file .</a:t>
          </a:r>
          <a:r>
            <a:rPr lang="it-IT" sz="1800" dirty="0" err="1" smtClean="0"/>
            <a:t>yml</a:t>
          </a:r>
          <a:r>
            <a:rPr lang="it-IT" sz="1800" dirty="0" smtClean="0"/>
            <a:t> prevede la creazione di una macchina virtuale con OSX, e indica l’ordine d’avvio dei due script utilizzati </a:t>
          </a:r>
          <a:endParaRPr lang="it-IT" sz="1800" dirty="0"/>
        </a:p>
      </dgm:t>
    </dgm:pt>
    <dgm:pt modelId="{6C9455F8-F0D0-4FD2-BF0B-E8D190930F6C}" type="parTrans" cxnId="{145EB609-6329-4070-A72E-E41D41432D1E}">
      <dgm:prSet/>
      <dgm:spPr/>
      <dgm:t>
        <a:bodyPr/>
        <a:lstStyle/>
        <a:p>
          <a:endParaRPr lang="it-IT"/>
        </a:p>
      </dgm:t>
    </dgm:pt>
    <dgm:pt modelId="{9D101234-AE86-4A9A-BF52-743DA5E20B41}" type="sibTrans" cxnId="{145EB609-6329-4070-A72E-E41D41432D1E}">
      <dgm:prSet/>
      <dgm:spPr/>
      <dgm:t>
        <a:bodyPr/>
        <a:lstStyle/>
        <a:p>
          <a:endParaRPr lang="it-IT"/>
        </a:p>
      </dgm:t>
    </dgm:pt>
    <dgm:pt modelId="{02083F30-EF29-42EE-AE38-E1FF5E6F4978}">
      <dgm:prSet phldrT="[Testo]" custT="1"/>
      <dgm:spPr/>
      <dgm:t>
        <a:bodyPr/>
        <a:lstStyle/>
        <a:p>
          <a:r>
            <a:rPr lang="it-IT" sz="1800" dirty="0" smtClean="0"/>
            <a:t>Il primo script, install.sh si occupa di scaricare ed installare l’editor </a:t>
          </a:r>
          <a:r>
            <a:rPr lang="it-IT" sz="1800" dirty="0" err="1" smtClean="0"/>
            <a:t>Unity</a:t>
          </a:r>
          <a:endParaRPr lang="it-IT" sz="1800" dirty="0"/>
        </a:p>
      </dgm:t>
    </dgm:pt>
    <dgm:pt modelId="{7E28CD21-B97E-4CCC-BBD1-ED0A5525198A}" type="parTrans" cxnId="{D1ED7BEF-90F1-47A4-9B76-4A19167229E7}">
      <dgm:prSet/>
      <dgm:spPr/>
      <dgm:t>
        <a:bodyPr/>
        <a:lstStyle/>
        <a:p>
          <a:endParaRPr lang="it-IT"/>
        </a:p>
      </dgm:t>
    </dgm:pt>
    <dgm:pt modelId="{A0C733B0-3C2D-4F96-BE1F-102B63FF3CDE}" type="sibTrans" cxnId="{D1ED7BEF-90F1-47A4-9B76-4A19167229E7}">
      <dgm:prSet/>
      <dgm:spPr/>
      <dgm:t>
        <a:bodyPr/>
        <a:lstStyle/>
        <a:p>
          <a:endParaRPr lang="it-IT"/>
        </a:p>
      </dgm:t>
    </dgm:pt>
    <dgm:pt modelId="{DBF2D797-D712-4698-9BF5-9C3D716A980C}">
      <dgm:prSet phldrT="[Testo]" custT="1"/>
      <dgm:spPr/>
      <dgm:t>
        <a:bodyPr/>
        <a:lstStyle/>
        <a:p>
          <a:r>
            <a:rPr lang="it-IT" sz="1800" dirty="0" smtClean="0"/>
            <a:t>Il secondo script, build.sh ha il compito, attraverso l’editor installato, di avviare l’esecuzione automatica dei test e l’avvio delle operazioni di </a:t>
          </a:r>
          <a:r>
            <a:rPr lang="it-IT" sz="1800" dirty="0" err="1" smtClean="0"/>
            <a:t>build</a:t>
          </a:r>
          <a:r>
            <a:rPr lang="it-IT" sz="1800" dirty="0" smtClean="0"/>
            <a:t>  </a:t>
          </a:r>
          <a:endParaRPr lang="it-IT" sz="1800" dirty="0"/>
        </a:p>
      </dgm:t>
    </dgm:pt>
    <dgm:pt modelId="{9F27D4DB-EEDC-4607-83BC-6996C28FF9F5}" type="parTrans" cxnId="{DB28B9A2-82C0-4F13-878B-3C88D0CABAB6}">
      <dgm:prSet/>
      <dgm:spPr/>
      <dgm:t>
        <a:bodyPr/>
        <a:lstStyle/>
        <a:p>
          <a:endParaRPr lang="it-IT"/>
        </a:p>
      </dgm:t>
    </dgm:pt>
    <dgm:pt modelId="{644276C1-8674-4BCD-BA44-2A149BA913AC}" type="sibTrans" cxnId="{DB28B9A2-82C0-4F13-878B-3C88D0CABAB6}">
      <dgm:prSet/>
      <dgm:spPr/>
      <dgm:t>
        <a:bodyPr/>
        <a:lstStyle/>
        <a:p>
          <a:endParaRPr lang="it-IT"/>
        </a:p>
      </dgm:t>
    </dgm:pt>
    <dgm:pt modelId="{33B84F13-0A09-4D10-9FD6-8778DFACE6D5}" type="pres">
      <dgm:prSet presAssocID="{36C5CD98-C614-424F-A4CD-FA6D09667713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CC5DA544-8A1C-47D6-B811-DDA1140FBAAE}" type="pres">
      <dgm:prSet presAssocID="{D27F9CE0-D543-4AB1-B683-6F843B1E3C74}" presName="composite" presStyleCnt="0"/>
      <dgm:spPr/>
    </dgm:pt>
    <dgm:pt modelId="{667AEEE9-4B7A-4DD3-B6E6-669FD0B4A7B4}" type="pres">
      <dgm:prSet presAssocID="{D27F9CE0-D543-4AB1-B683-6F843B1E3C74}" presName="Image" presStyleLbl="align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28" t="849" r="-428" b="-6849"/>
          </a:stretch>
        </a:blipFill>
      </dgm:spPr>
    </dgm:pt>
    <dgm:pt modelId="{32B59867-3CFA-42C3-A7CC-7D2299ED6609}" type="pres">
      <dgm:prSet presAssocID="{D27F9CE0-D543-4AB1-B683-6F843B1E3C74}" presName="Accent" presStyleLbl="parChTrans1D1" presStyleIdx="0" presStyleCnt="3"/>
      <dgm:spPr/>
    </dgm:pt>
    <dgm:pt modelId="{6C520EDF-CAA0-4C20-B629-4455F5775482}" type="pres">
      <dgm:prSet presAssocID="{D27F9CE0-D543-4AB1-B683-6F843B1E3C74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925969D-5DEF-4F19-B8C2-7497A63B3EC1}" type="pres">
      <dgm:prSet presAssocID="{9D101234-AE86-4A9A-BF52-743DA5E20B41}" presName="sibTrans" presStyleCnt="0"/>
      <dgm:spPr/>
    </dgm:pt>
    <dgm:pt modelId="{1BF85754-D30E-4C34-88E9-2622E4FF7A4A}" type="pres">
      <dgm:prSet presAssocID="{02083F30-EF29-42EE-AE38-E1FF5E6F4978}" presName="composite" presStyleCnt="0"/>
      <dgm:spPr/>
    </dgm:pt>
    <dgm:pt modelId="{EC613163-6B49-493B-8C1B-D1A1FC2FBF24}" type="pres">
      <dgm:prSet presAssocID="{02083F30-EF29-42EE-AE38-E1FF5E6F4978}" presName="Image" presStyleLbl="alig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" t="3421" r="-122583" b="4597"/>
          </a:stretch>
        </a:blipFill>
      </dgm:spPr>
    </dgm:pt>
    <dgm:pt modelId="{0AD3EAFA-D64B-475F-AC56-6A313FC47E48}" type="pres">
      <dgm:prSet presAssocID="{02083F30-EF29-42EE-AE38-E1FF5E6F4978}" presName="Accent" presStyleLbl="parChTrans1D1" presStyleIdx="1" presStyleCnt="3"/>
      <dgm:spPr/>
    </dgm:pt>
    <dgm:pt modelId="{5BFB42DC-20B3-494E-8BEA-76703E820018}" type="pres">
      <dgm:prSet presAssocID="{02083F30-EF29-42EE-AE38-E1FF5E6F4978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AC74FED-6F0D-4954-92FE-499131D04CE5}" type="pres">
      <dgm:prSet presAssocID="{A0C733B0-3C2D-4F96-BE1F-102B63FF3CDE}" presName="sibTrans" presStyleCnt="0"/>
      <dgm:spPr/>
    </dgm:pt>
    <dgm:pt modelId="{84C33B65-53F0-4722-9555-187B77BBF9AB}" type="pres">
      <dgm:prSet presAssocID="{DBF2D797-D712-4698-9BF5-9C3D716A980C}" presName="composite" presStyleCnt="0"/>
      <dgm:spPr/>
    </dgm:pt>
    <dgm:pt modelId="{37F75F3F-2CAA-4C23-9F85-0AE3FE5F17F3}" type="pres">
      <dgm:prSet presAssocID="{DBF2D797-D712-4698-9BF5-9C3D716A980C}" presName="Image" presStyleLbl="alig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22" t="2204" r="-70796" b="-62180"/>
          </a:stretch>
        </a:blipFill>
      </dgm:spPr>
      <dgm:t>
        <a:bodyPr/>
        <a:lstStyle/>
        <a:p>
          <a:endParaRPr lang="it-IT"/>
        </a:p>
      </dgm:t>
    </dgm:pt>
    <dgm:pt modelId="{04C97566-9C78-4A21-9CC7-042D89ECECEE}" type="pres">
      <dgm:prSet presAssocID="{DBF2D797-D712-4698-9BF5-9C3D716A980C}" presName="Accent" presStyleLbl="parChTrans1D1" presStyleIdx="2" presStyleCnt="3"/>
      <dgm:spPr/>
    </dgm:pt>
    <dgm:pt modelId="{1B81551C-D610-4E92-8CE0-9C0203F2895E}" type="pres">
      <dgm:prSet presAssocID="{DBF2D797-D712-4698-9BF5-9C3D716A980C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05ED8BD-5D1F-4D8D-9E42-445E7A0F5F9A}" type="presOf" srcId="{DBF2D797-D712-4698-9BF5-9C3D716A980C}" destId="{1B81551C-D610-4E92-8CE0-9C0203F2895E}" srcOrd="0" destOrd="0" presId="urn:microsoft.com/office/officeart/2008/layout/PictureLineup"/>
    <dgm:cxn modelId="{D1ED7BEF-90F1-47A4-9B76-4A19167229E7}" srcId="{36C5CD98-C614-424F-A4CD-FA6D09667713}" destId="{02083F30-EF29-42EE-AE38-E1FF5E6F4978}" srcOrd="1" destOrd="0" parTransId="{7E28CD21-B97E-4CCC-BBD1-ED0A5525198A}" sibTransId="{A0C733B0-3C2D-4F96-BE1F-102B63FF3CDE}"/>
    <dgm:cxn modelId="{44DF75BF-0D4B-416B-AC35-E9A192624F0A}" type="presOf" srcId="{D27F9CE0-D543-4AB1-B683-6F843B1E3C74}" destId="{6C520EDF-CAA0-4C20-B629-4455F5775482}" srcOrd="0" destOrd="0" presId="urn:microsoft.com/office/officeart/2008/layout/PictureLineup"/>
    <dgm:cxn modelId="{DB28B9A2-82C0-4F13-878B-3C88D0CABAB6}" srcId="{36C5CD98-C614-424F-A4CD-FA6D09667713}" destId="{DBF2D797-D712-4698-9BF5-9C3D716A980C}" srcOrd="2" destOrd="0" parTransId="{9F27D4DB-EEDC-4607-83BC-6996C28FF9F5}" sibTransId="{644276C1-8674-4BCD-BA44-2A149BA913AC}"/>
    <dgm:cxn modelId="{5C945AE5-A948-4874-AEFD-810F4DD7DD67}" type="presOf" srcId="{36C5CD98-C614-424F-A4CD-FA6D09667713}" destId="{33B84F13-0A09-4D10-9FD6-8778DFACE6D5}" srcOrd="0" destOrd="0" presId="urn:microsoft.com/office/officeart/2008/layout/PictureLineup"/>
    <dgm:cxn modelId="{145EB609-6329-4070-A72E-E41D41432D1E}" srcId="{36C5CD98-C614-424F-A4CD-FA6D09667713}" destId="{D27F9CE0-D543-4AB1-B683-6F843B1E3C74}" srcOrd="0" destOrd="0" parTransId="{6C9455F8-F0D0-4FD2-BF0B-E8D190930F6C}" sibTransId="{9D101234-AE86-4A9A-BF52-743DA5E20B41}"/>
    <dgm:cxn modelId="{FFF2B07C-CD03-4FE3-87DC-E4D17B8F2929}" type="presOf" srcId="{02083F30-EF29-42EE-AE38-E1FF5E6F4978}" destId="{5BFB42DC-20B3-494E-8BEA-76703E820018}" srcOrd="0" destOrd="0" presId="urn:microsoft.com/office/officeart/2008/layout/PictureLineup"/>
    <dgm:cxn modelId="{BF5CF0DB-28B4-4951-9B6C-6645600A290F}" type="presParOf" srcId="{33B84F13-0A09-4D10-9FD6-8778DFACE6D5}" destId="{CC5DA544-8A1C-47D6-B811-DDA1140FBAAE}" srcOrd="0" destOrd="0" presId="urn:microsoft.com/office/officeart/2008/layout/PictureLineup"/>
    <dgm:cxn modelId="{4BB9C34E-5977-402E-A91C-3FF873972071}" type="presParOf" srcId="{CC5DA544-8A1C-47D6-B811-DDA1140FBAAE}" destId="{667AEEE9-4B7A-4DD3-B6E6-669FD0B4A7B4}" srcOrd="0" destOrd="0" presId="urn:microsoft.com/office/officeart/2008/layout/PictureLineup"/>
    <dgm:cxn modelId="{8975AB79-2B41-4F8D-A0F6-759AE03352F0}" type="presParOf" srcId="{CC5DA544-8A1C-47D6-B811-DDA1140FBAAE}" destId="{32B59867-3CFA-42C3-A7CC-7D2299ED6609}" srcOrd="1" destOrd="0" presId="urn:microsoft.com/office/officeart/2008/layout/PictureLineup"/>
    <dgm:cxn modelId="{D0C89B0B-03B0-420F-BC7C-5151EF14A362}" type="presParOf" srcId="{CC5DA544-8A1C-47D6-B811-DDA1140FBAAE}" destId="{6C520EDF-CAA0-4C20-B629-4455F5775482}" srcOrd="2" destOrd="0" presId="urn:microsoft.com/office/officeart/2008/layout/PictureLineup"/>
    <dgm:cxn modelId="{56D20A72-4F25-4361-B222-7A96ED1AB22C}" type="presParOf" srcId="{33B84F13-0A09-4D10-9FD6-8778DFACE6D5}" destId="{8925969D-5DEF-4F19-B8C2-7497A63B3EC1}" srcOrd="1" destOrd="0" presId="urn:microsoft.com/office/officeart/2008/layout/PictureLineup"/>
    <dgm:cxn modelId="{372E468D-21E1-45D8-B4FC-C3533EDD0838}" type="presParOf" srcId="{33B84F13-0A09-4D10-9FD6-8778DFACE6D5}" destId="{1BF85754-D30E-4C34-88E9-2622E4FF7A4A}" srcOrd="2" destOrd="0" presId="urn:microsoft.com/office/officeart/2008/layout/PictureLineup"/>
    <dgm:cxn modelId="{A2902749-3315-4961-8F9B-FE11922DF6B8}" type="presParOf" srcId="{1BF85754-D30E-4C34-88E9-2622E4FF7A4A}" destId="{EC613163-6B49-493B-8C1B-D1A1FC2FBF24}" srcOrd="0" destOrd="0" presId="urn:microsoft.com/office/officeart/2008/layout/PictureLineup"/>
    <dgm:cxn modelId="{0A5EC449-38D2-4228-840D-15B0BD0FB375}" type="presParOf" srcId="{1BF85754-D30E-4C34-88E9-2622E4FF7A4A}" destId="{0AD3EAFA-D64B-475F-AC56-6A313FC47E48}" srcOrd="1" destOrd="0" presId="urn:microsoft.com/office/officeart/2008/layout/PictureLineup"/>
    <dgm:cxn modelId="{A89E6134-AB3E-4C07-9E24-B542BCE5AEF1}" type="presParOf" srcId="{1BF85754-D30E-4C34-88E9-2622E4FF7A4A}" destId="{5BFB42DC-20B3-494E-8BEA-76703E820018}" srcOrd="2" destOrd="0" presId="urn:microsoft.com/office/officeart/2008/layout/PictureLineup"/>
    <dgm:cxn modelId="{F2897238-8B07-4158-BBB1-1F81C0F5E042}" type="presParOf" srcId="{33B84F13-0A09-4D10-9FD6-8778DFACE6D5}" destId="{CAC74FED-6F0D-4954-92FE-499131D04CE5}" srcOrd="3" destOrd="0" presId="urn:microsoft.com/office/officeart/2008/layout/PictureLineup"/>
    <dgm:cxn modelId="{E03936A9-C631-4EF6-91B4-BBB56168C0AE}" type="presParOf" srcId="{33B84F13-0A09-4D10-9FD6-8778DFACE6D5}" destId="{84C33B65-53F0-4722-9555-187B77BBF9AB}" srcOrd="4" destOrd="0" presId="urn:microsoft.com/office/officeart/2008/layout/PictureLineup"/>
    <dgm:cxn modelId="{401ABDB7-A014-4D36-913C-62C92E887173}" type="presParOf" srcId="{84C33B65-53F0-4722-9555-187B77BBF9AB}" destId="{37F75F3F-2CAA-4C23-9F85-0AE3FE5F17F3}" srcOrd="0" destOrd="0" presId="urn:microsoft.com/office/officeart/2008/layout/PictureLineup"/>
    <dgm:cxn modelId="{A2AE1B45-9DA3-4577-9267-CB6DFEF4E9AF}" type="presParOf" srcId="{84C33B65-53F0-4722-9555-187B77BBF9AB}" destId="{04C97566-9C78-4A21-9CC7-042D89ECECEE}" srcOrd="1" destOrd="0" presId="urn:microsoft.com/office/officeart/2008/layout/PictureLineup"/>
    <dgm:cxn modelId="{E9A6C31E-3471-425D-8EC3-32BA838C9F32}" type="presParOf" srcId="{84C33B65-53F0-4722-9555-187B77BBF9AB}" destId="{1B81551C-D610-4E92-8CE0-9C0203F2895E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FDC8C-3B6D-4E49-9294-DF49C7FCE1C3}">
      <dsp:nvSpPr>
        <dsp:cNvPr id="0" name=""/>
        <dsp:cNvSpPr/>
      </dsp:nvSpPr>
      <dsp:spPr>
        <a:xfrm>
          <a:off x="2122691" y="1774296"/>
          <a:ext cx="1556108" cy="356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659"/>
              </a:lnTo>
              <a:lnTo>
                <a:pt x="1556108" y="179659"/>
              </a:lnTo>
              <a:lnTo>
                <a:pt x="1556108" y="35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7A854-F427-42AA-8627-E73C60149F2F}">
      <dsp:nvSpPr>
        <dsp:cNvPr id="0" name=""/>
        <dsp:cNvSpPr/>
      </dsp:nvSpPr>
      <dsp:spPr>
        <a:xfrm>
          <a:off x="566583" y="1774296"/>
          <a:ext cx="1556108" cy="356490"/>
        </a:xfrm>
        <a:custGeom>
          <a:avLst/>
          <a:gdLst/>
          <a:ahLst/>
          <a:cxnLst/>
          <a:rect l="0" t="0" r="0" b="0"/>
          <a:pathLst>
            <a:path>
              <a:moveTo>
                <a:pt x="1556108" y="0"/>
              </a:moveTo>
              <a:lnTo>
                <a:pt x="1556108" y="179659"/>
              </a:lnTo>
              <a:lnTo>
                <a:pt x="0" y="179659"/>
              </a:lnTo>
              <a:lnTo>
                <a:pt x="0" y="35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7A47-1483-4F2E-A0DE-1031D0BBB0BC}">
      <dsp:nvSpPr>
        <dsp:cNvPr id="0" name=""/>
        <dsp:cNvSpPr/>
      </dsp:nvSpPr>
      <dsp:spPr>
        <a:xfrm>
          <a:off x="1556833" y="642581"/>
          <a:ext cx="1131715" cy="11317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3C11-B64A-40AA-981A-4AE1E3FFBFDE}">
      <dsp:nvSpPr>
        <dsp:cNvPr id="0" name=""/>
        <dsp:cNvSpPr/>
      </dsp:nvSpPr>
      <dsp:spPr>
        <a:xfrm>
          <a:off x="2688549" y="639752"/>
          <a:ext cx="1697572" cy="11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200" kern="1200" dirty="0"/>
        </a:p>
      </dsp:txBody>
      <dsp:txXfrm>
        <a:off x="2688549" y="639752"/>
        <a:ext cx="1697572" cy="1131715"/>
      </dsp:txXfrm>
    </dsp:sp>
    <dsp:sp modelId="{99AA2514-927D-4D17-9867-A1048A99B968}">
      <dsp:nvSpPr>
        <dsp:cNvPr id="0" name=""/>
        <dsp:cNvSpPr/>
      </dsp:nvSpPr>
      <dsp:spPr>
        <a:xfrm>
          <a:off x="725" y="2130787"/>
          <a:ext cx="1131715" cy="11317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BBCDA-748A-4A35-9B4B-328177998B3A}">
      <dsp:nvSpPr>
        <dsp:cNvPr id="0" name=""/>
        <dsp:cNvSpPr/>
      </dsp:nvSpPr>
      <dsp:spPr>
        <a:xfrm>
          <a:off x="1132440" y="2127958"/>
          <a:ext cx="1697572" cy="11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200" kern="1200" dirty="0"/>
        </a:p>
      </dsp:txBody>
      <dsp:txXfrm>
        <a:off x="1132440" y="2127958"/>
        <a:ext cx="1697572" cy="1131715"/>
      </dsp:txXfrm>
    </dsp:sp>
    <dsp:sp modelId="{460B312E-A390-4BFE-AFE7-5738AEDB823E}">
      <dsp:nvSpPr>
        <dsp:cNvPr id="0" name=""/>
        <dsp:cNvSpPr/>
      </dsp:nvSpPr>
      <dsp:spPr>
        <a:xfrm>
          <a:off x="3112942" y="2130787"/>
          <a:ext cx="1131715" cy="113171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19808-0861-42A8-BB9C-56ED91D7DD8F}">
      <dsp:nvSpPr>
        <dsp:cNvPr id="0" name=""/>
        <dsp:cNvSpPr/>
      </dsp:nvSpPr>
      <dsp:spPr>
        <a:xfrm>
          <a:off x="4244657" y="2127958"/>
          <a:ext cx="1697572" cy="1131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200" kern="1200" dirty="0"/>
        </a:p>
      </dsp:txBody>
      <dsp:txXfrm>
        <a:off x="4244657" y="2127958"/>
        <a:ext cx="1697572" cy="1131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AEEE9-4B7A-4DD3-B6E6-669FD0B4A7B4}">
      <dsp:nvSpPr>
        <dsp:cNvPr id="0" name=""/>
        <dsp:cNvSpPr/>
      </dsp:nvSpPr>
      <dsp:spPr>
        <a:xfrm>
          <a:off x="3158" y="112981"/>
          <a:ext cx="3502415" cy="350241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28" t="849" r="-428" b="-6849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59867-3CFA-42C3-A7CC-7D2299ED6609}">
      <dsp:nvSpPr>
        <dsp:cNvPr id="0" name=""/>
        <dsp:cNvSpPr/>
      </dsp:nvSpPr>
      <dsp:spPr>
        <a:xfrm>
          <a:off x="3158" y="112981"/>
          <a:ext cx="350" cy="700483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20EDF-CAA0-4C20-B629-4455F5775482}">
      <dsp:nvSpPr>
        <dsp:cNvPr id="0" name=""/>
        <dsp:cNvSpPr/>
      </dsp:nvSpPr>
      <dsp:spPr>
        <a:xfrm>
          <a:off x="3158" y="3615396"/>
          <a:ext cx="3502415" cy="3502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/>
            <a:t>Il file .</a:t>
          </a:r>
          <a:r>
            <a:rPr lang="it-IT" sz="1800" kern="1200" dirty="0" err="1" smtClean="0"/>
            <a:t>yml</a:t>
          </a:r>
          <a:r>
            <a:rPr lang="it-IT" sz="1800" kern="1200" dirty="0" smtClean="0"/>
            <a:t> prevede la creazione di una macchina virtuale con OSX, e indica l’ordine d’avvio dei due script utilizzati </a:t>
          </a:r>
          <a:endParaRPr lang="it-IT" sz="1800" kern="1200" dirty="0"/>
        </a:p>
      </dsp:txBody>
      <dsp:txXfrm>
        <a:off x="3158" y="3615396"/>
        <a:ext cx="3502415" cy="3502415"/>
      </dsp:txXfrm>
    </dsp:sp>
    <dsp:sp modelId="{EC613163-6B49-493B-8C1B-D1A1FC2FBF24}">
      <dsp:nvSpPr>
        <dsp:cNvPr id="0" name=""/>
        <dsp:cNvSpPr/>
      </dsp:nvSpPr>
      <dsp:spPr>
        <a:xfrm>
          <a:off x="3506592" y="112981"/>
          <a:ext cx="3502415" cy="350241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" t="3421" r="-122583" b="459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3EAFA-D64B-475F-AC56-6A313FC47E48}">
      <dsp:nvSpPr>
        <dsp:cNvPr id="0" name=""/>
        <dsp:cNvSpPr/>
      </dsp:nvSpPr>
      <dsp:spPr>
        <a:xfrm>
          <a:off x="3506592" y="112981"/>
          <a:ext cx="350" cy="700483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B42DC-20B3-494E-8BEA-76703E820018}">
      <dsp:nvSpPr>
        <dsp:cNvPr id="0" name=""/>
        <dsp:cNvSpPr/>
      </dsp:nvSpPr>
      <dsp:spPr>
        <a:xfrm>
          <a:off x="3506592" y="3615396"/>
          <a:ext cx="3502415" cy="3502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/>
            <a:t>Il primo script, install.sh si occupa di scaricare ed installare l’editor </a:t>
          </a:r>
          <a:r>
            <a:rPr lang="it-IT" sz="1800" kern="1200" dirty="0" err="1" smtClean="0"/>
            <a:t>Unity</a:t>
          </a:r>
          <a:endParaRPr lang="it-IT" sz="1800" kern="1200" dirty="0"/>
        </a:p>
      </dsp:txBody>
      <dsp:txXfrm>
        <a:off x="3506592" y="3615396"/>
        <a:ext cx="3502415" cy="3502415"/>
      </dsp:txXfrm>
    </dsp:sp>
    <dsp:sp modelId="{37F75F3F-2CAA-4C23-9F85-0AE3FE5F17F3}">
      <dsp:nvSpPr>
        <dsp:cNvPr id="0" name=""/>
        <dsp:cNvSpPr/>
      </dsp:nvSpPr>
      <dsp:spPr>
        <a:xfrm>
          <a:off x="7010026" y="112981"/>
          <a:ext cx="3502415" cy="350241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22" t="2204" r="-70796" b="-6218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566-9C78-4A21-9CC7-042D89ECECEE}">
      <dsp:nvSpPr>
        <dsp:cNvPr id="0" name=""/>
        <dsp:cNvSpPr/>
      </dsp:nvSpPr>
      <dsp:spPr>
        <a:xfrm>
          <a:off x="7010026" y="112981"/>
          <a:ext cx="350" cy="700483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1551C-D610-4E92-8CE0-9C0203F2895E}">
      <dsp:nvSpPr>
        <dsp:cNvPr id="0" name=""/>
        <dsp:cNvSpPr/>
      </dsp:nvSpPr>
      <dsp:spPr>
        <a:xfrm>
          <a:off x="7010026" y="3615396"/>
          <a:ext cx="3502415" cy="3502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800" kern="1200" dirty="0" smtClean="0"/>
            <a:t>Il secondo script, build.sh ha il compito, attraverso l’editor installato, di avviare l’esecuzione automatica dei test e l’avvio delle operazioni di </a:t>
          </a:r>
          <a:r>
            <a:rPr lang="it-IT" sz="1800" kern="1200" dirty="0" err="1" smtClean="0"/>
            <a:t>build</a:t>
          </a:r>
          <a:r>
            <a:rPr lang="it-IT" sz="1800" kern="1200" dirty="0" smtClean="0"/>
            <a:t>  </a:t>
          </a:r>
          <a:endParaRPr lang="it-IT" sz="1800" kern="1200" dirty="0"/>
        </a:p>
      </dsp:txBody>
      <dsp:txXfrm>
        <a:off x="7010026" y="3615396"/>
        <a:ext cx="3502415" cy="3502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95FBF-B588-4179-A38B-13C64FE53766}" type="datetimeFigureOut">
              <a:rPr lang="en-GB" smtClean="0"/>
              <a:t>08/04/2018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75F46-3549-4396-99ED-E42D198DBBC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23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D5AC8-672A-409E-B76F-2374AA227A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1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2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64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51D15-AEA9-4BFB-B736-6DB4B223C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80004B-BAE8-46BE-933A-E38ED5594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91165F-6DC1-4AF7-82FC-4AFA87D1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F338C1-18F1-4749-B3F6-635DC25A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6ABEC9-F00B-4416-90EB-4CBEC57B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D3A70-8F0E-46FC-A1FB-6752065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80B7CB-1528-419E-B3AC-961BC53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5D5F0B-ADF1-4980-9FB1-4ED4D9AD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55C9A9-FDC0-4593-BD2B-F526838E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366FB-B101-4461-93D5-18334905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041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175A85-6FFD-4171-AEFB-63F0AE89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ABDEEE-86B4-46C7-A363-2F6EDB68A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F0C5C-06E0-42A7-AAB4-80161F13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A37B12-9612-4104-BFB7-D7CCEEB43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11A63A-E66F-4E13-BA35-1CE48101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570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1BF4F-0845-4055-B318-3B671E08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FB6F5C-C5D7-48D9-9D31-C24E3BBEF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57DD2C-E13D-4CA6-A338-88F11E8EC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3E3B42-6EA8-40DF-9A93-DDD1FDF1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08EE16-ADE7-409E-8134-BD40ED26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F206EC-643F-484C-A890-6B167554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339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00F17B-89C4-4957-8D42-8A74BA55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368B66-CFC3-4F88-AF73-D5662A62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F4D010-C512-4652-A94F-8D1DF0544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D8ED99-B317-4BE3-9056-FF9E6BFA9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73D602-8760-4975-B380-17F3F25C1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56AE445-DFB4-401F-A5A0-157FE6F4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43C2C02-029F-4CDB-B4BE-08C3BC5A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4DB57BB-8CDC-426C-B952-E0E46F89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54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6AC5E-4E72-4F1D-9C8E-3878E8B7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0658E1A-170B-4910-A854-FFD317A3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370D8B-07CD-413E-8EDF-521B5950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B843A8-B6B4-4835-A22B-72F6B824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034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FC41817-BE85-4AEA-BF4C-E420586F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278B71-5889-4674-8BA7-7C51E341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EC2F11-CD9A-4040-AE9A-4733E40B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214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721AA-7253-4E2B-A0F0-67FB799F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1082F-BDD8-467C-AD99-2266A8F3D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7AC3C8-EA30-4FED-8F40-25DCE7CB9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369A6E-C6B7-4AE7-9A17-FE0EBFF0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68C4D2-C19B-4638-9643-936AF403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131647-E9CA-43FD-9F4B-7DB4BD70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22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447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EC070-89A8-49F7-BC24-4A7F87D2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FDA1F14-23AC-44E9-AC24-053B00E8F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D2724B-E410-4225-9792-1AFCFFB7F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8680AC-EC46-4136-9CF0-30485E7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684243-6516-485A-AD82-10BADCE4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F92EAD-5F46-4DCF-B9A4-28924F1B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958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DAB9B2-80E3-4D0D-A430-46A4466D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C980EE-EBE3-4D0E-94BA-0E3271F31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B6C79D-0979-4F97-8892-87450B90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BCB900-4942-43D1-978D-FB918F55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C4F100-B9EA-4F42-B360-C71A93AA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DD446FC-ED93-4666-9929-3F6F1AE85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9F5EE2-3FE7-4B98-92B5-951BCAED0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37C8E-1867-435C-98E0-C1879BD2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223125-C624-4018-88F6-0469A043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BEC47B-AC1D-4F9D-8220-11267302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92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810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39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66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66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90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38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55EC7-8421-4E5B-AF68-9BF4517DC0A2}" type="datetimeFigureOut">
              <a:rPr lang="it-IT" smtClean="0"/>
              <a:t>07/04/2018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D2515-7BCD-4E6B-A487-29CAF4F3EF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54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F17AC25-B719-40CE-9929-ACAFAFBF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90989-3B32-4DDE-B058-DBE9A3ED6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553E83-7E4E-42C9-805C-763A42E4A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9CDF3-4F78-483C-81CD-C55118527AF7}" type="datetimeFigureOut">
              <a:rPr lang="it-IT" smtClean="0"/>
              <a:t>08/04/2018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C44C66-0CC8-4C54-98AE-5E97B053E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B87C23-3EDB-4612-957B-69ECEC5A2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76149-E57B-43FC-A71D-FA574B305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57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0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testing-editortestsrunner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codeplex.com/?p=inputsimulator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2" y="210787"/>
            <a:ext cx="2581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88554" y="3038283"/>
            <a:ext cx="5214889" cy="22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</a:t>
            </a:r>
            <a:r>
              <a:rPr kumimoji="0" lang="it-IT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à</a:t>
            </a:r>
            <a:r>
              <a:rPr kumimoji="0" lang="it-IT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degli Studi del Sannio</a:t>
            </a:r>
            <a:endParaRPr kumimoji="0" lang="en-GB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Dipartimento di Ingegneria</a:t>
            </a:r>
            <a:endParaRPr kumimoji="0" lang="en-GB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</a:t>
            </a:r>
            <a:r>
              <a:rPr kumimoji="0" lang="it-IT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Ingegneria del Software</a:t>
            </a:r>
            <a:endParaRPr kumimoji="0" lang="en-GB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Elaborato: </a:t>
            </a:r>
            <a:r>
              <a:rPr kumimoji="0" lang="it-IT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Times New Roman" panose="02020603050405020304" pitchFamily="18" charset="0"/>
              </a:rPr>
              <a:t>“</a:t>
            </a:r>
            <a:r>
              <a:rPr kumimoji="0" lang="it-IT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Realizzazione di un gioco 2D"</a:t>
            </a: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38135"/>
              </a:solidFill>
              <a:effectLst/>
              <a:uLnTx/>
              <a:uFillTx/>
              <a:latin typeface="Calibri Light" panose="020F0302020204030204" pitchFamily="34" charset="0"/>
              <a:ea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kumimoji="0" lang="it-IT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it-IT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68135" y="5866410"/>
            <a:ext cx="350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Massimiliano Di Penta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8703443" y="5572229"/>
            <a:ext cx="350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Francesco Tedesco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Lucio De Luca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048123" y="6310893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Anno Accademico 2017/2018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9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838200" y="365126"/>
            <a:ext cx="10515600" cy="90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 err="1" smtClean="0"/>
              <a:t>Testing</a:t>
            </a:r>
            <a:r>
              <a:rPr lang="it-IT" sz="4400" dirty="0" smtClean="0"/>
              <a:t> Manuale 1/2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16096" y="1443210"/>
            <a:ext cx="1082958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Dato che con i test unitari siamo limitati perché non si può andare effettivamente a vedere cosa appare a schermo, si è deciso di pensare a dei piccoli scenari da testare manualmente.</a:t>
            </a:r>
          </a:p>
          <a:p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63626" y="4638101"/>
            <a:ext cx="3702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/>
              <a:t>Il giocatore inizia la partita, decide quindi di mettersi in un angolo e sparare verso quello opposto per vedere come si comporta il rimbalzo dei colpi, rimane in quella posizione finché non muore.</a:t>
            </a:r>
          </a:p>
          <a:p>
            <a:endParaRPr lang="en-GB" sz="20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242794" y="4638101"/>
            <a:ext cx="370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dirty="0"/>
              <a:t>Il giocatore inizia la </a:t>
            </a:r>
            <a:r>
              <a:rPr lang="it-IT" sz="2000" dirty="0" smtClean="0"/>
              <a:t>partita, riduce </a:t>
            </a:r>
            <a:r>
              <a:rPr lang="it-IT" sz="2000" dirty="0"/>
              <a:t>ad icona il gioco senza mettere pausa, </a:t>
            </a:r>
            <a:r>
              <a:rPr lang="it-IT" sz="2000" dirty="0" smtClean="0"/>
              <a:t>dopo qualche secondo riapre la finestra.</a:t>
            </a:r>
            <a:endParaRPr lang="it-IT" sz="2000" dirty="0"/>
          </a:p>
          <a:p>
            <a:endParaRPr lang="en-GB" sz="20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8021962" y="4638100"/>
            <a:ext cx="370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it-IT" sz="2000" dirty="0"/>
              <a:t>Il giocatore decide di provare a fare punti senza muoversi, bensì usando solo il mouse per direzionare gli attacchi</a:t>
            </a:r>
          </a:p>
          <a:p>
            <a:endParaRPr lang="en-GB" sz="2000" dirty="0"/>
          </a:p>
        </p:txBody>
      </p:sp>
      <p:pic>
        <p:nvPicPr>
          <p:cNvPr id="14" name="Test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0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992" y="2536532"/>
            <a:ext cx="3668766" cy="1773237"/>
          </a:xfrm>
          <a:prstGeom prst="rect">
            <a:avLst/>
          </a:prstGeom>
        </p:spPr>
      </p:pic>
      <p:pic>
        <p:nvPicPr>
          <p:cNvPr id="16" name="Tes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18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37476" y="2536531"/>
            <a:ext cx="3668767" cy="1773237"/>
          </a:xfrm>
          <a:prstGeom prst="rect">
            <a:avLst/>
          </a:prstGeom>
        </p:spPr>
      </p:pic>
      <p:pic>
        <p:nvPicPr>
          <p:cNvPr id="17" name="Test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86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21961" y="2536531"/>
            <a:ext cx="3702051" cy="17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/>
        </p:nvSpPr>
        <p:spPr>
          <a:xfrm>
            <a:off x="463626" y="4638101"/>
            <a:ext cx="370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/>
              <a:t>Il giocatore decide di provare a giocare senza direzionare gli attacchi, bensì solo muovendosi per schivare</a:t>
            </a:r>
          </a:p>
          <a:p>
            <a:endParaRPr lang="en-GB" sz="20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242794" y="4638101"/>
            <a:ext cx="3702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/>
              <a:t>Il giocatore preme p per mettere in pausa il </a:t>
            </a:r>
            <a:r>
              <a:rPr lang="it-IT" sz="2000" dirty="0" smtClean="0"/>
              <a:t>gioco</a:t>
            </a:r>
            <a:r>
              <a:rPr lang="it-IT" sz="2000" dirty="0"/>
              <a:t>; cerca di muoversi; toglie la pausa e riprende a giocare.</a:t>
            </a:r>
          </a:p>
          <a:p>
            <a:endParaRPr lang="en-GB" sz="20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021962" y="4638100"/>
            <a:ext cx="3702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/>
              <a:t>Il giocatore tenta con la navicella di uscire dai bordi provando su tutti e quattro gli angoli di gioco</a:t>
            </a:r>
          </a:p>
          <a:p>
            <a:endParaRPr lang="en-GB" sz="2000" dirty="0"/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838200" y="365126"/>
            <a:ext cx="10515600" cy="90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 err="1" smtClean="0"/>
              <a:t>Testing</a:t>
            </a:r>
            <a:r>
              <a:rPr lang="it-IT" sz="4400" dirty="0" smtClean="0"/>
              <a:t> Manuale 2/2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716096" y="1443210"/>
            <a:ext cx="10829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Dato che con i test unitari siamo limitati perché non si può andare effettivamente a vedere cosa appare a schermo, si è deciso di pensare a dei piccoli scenari da testare manualmente.</a:t>
            </a:r>
          </a:p>
          <a:p>
            <a:endParaRPr lang="en-GB" sz="2000" dirty="0"/>
          </a:p>
        </p:txBody>
      </p:sp>
      <p:pic>
        <p:nvPicPr>
          <p:cNvPr id="13" name="Test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9" end="187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626" y="2534090"/>
            <a:ext cx="3673819" cy="1775679"/>
          </a:xfrm>
          <a:prstGeom prst="rect">
            <a:avLst/>
          </a:prstGeom>
        </p:spPr>
      </p:pic>
      <p:pic>
        <p:nvPicPr>
          <p:cNvPr id="14" name="Test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21" end="13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2794" y="2534090"/>
            <a:ext cx="3673819" cy="1775679"/>
          </a:xfrm>
          <a:prstGeom prst="rect">
            <a:avLst/>
          </a:prstGeom>
        </p:spPr>
      </p:pic>
      <p:pic>
        <p:nvPicPr>
          <p:cNvPr id="15" name="Test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0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1962" y="2547402"/>
            <a:ext cx="3646277" cy="17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/>
          <p:cNvGraphicFramePr/>
          <p:nvPr>
            <p:extLst>
              <p:ext uri="{D42A27DB-BD31-4B8C-83A1-F6EECF244321}">
                <p14:modId xmlns:p14="http://schemas.microsoft.com/office/powerpoint/2010/main" val="2989968710"/>
              </p:ext>
            </p:extLst>
          </p:nvPr>
        </p:nvGraphicFramePr>
        <p:xfrm>
          <a:off x="838200" y="970850"/>
          <a:ext cx="5942956" cy="3902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6770225" y="1375799"/>
            <a:ext cx="4583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Git</a:t>
            </a:r>
            <a:r>
              <a:rPr lang="it-IT" dirty="0" smtClean="0"/>
              <a:t> come sistema di </a:t>
            </a:r>
            <a:r>
              <a:rPr lang="it-IT" dirty="0" err="1" smtClean="0"/>
              <a:t>versioning</a:t>
            </a:r>
            <a:r>
              <a:rPr lang="it-IT" dirty="0" smtClean="0"/>
              <a:t>, nell’implementazione di </a:t>
            </a:r>
            <a:r>
              <a:rPr lang="it-IT" dirty="0" err="1" smtClean="0"/>
              <a:t>Github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Source </a:t>
            </a:r>
            <a:r>
              <a:rPr lang="it-IT" dirty="0" err="1" smtClean="0"/>
              <a:t>tree</a:t>
            </a:r>
            <a:r>
              <a:rPr lang="it-IT" dirty="0" smtClean="0"/>
              <a:t> è stato utilizzato come GUI per la gestione in locale di </a:t>
            </a:r>
            <a:r>
              <a:rPr lang="it-IT" dirty="0" err="1" smtClean="0"/>
              <a:t>git</a:t>
            </a:r>
            <a:r>
              <a:rPr lang="it-IT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</a:t>
            </a:r>
            <a:r>
              <a:rPr lang="it-IT" dirty="0" smtClean="0"/>
              <a:t>l .</a:t>
            </a:r>
            <a:r>
              <a:rPr lang="it-IT" dirty="0" err="1" smtClean="0"/>
              <a:t>gitignore</a:t>
            </a:r>
            <a:r>
              <a:rPr lang="it-IT" dirty="0" smtClean="0"/>
              <a:t> utilizzato è quello predefinito di </a:t>
            </a:r>
            <a:r>
              <a:rPr lang="it-IT" dirty="0" err="1" smtClean="0"/>
              <a:t>Github</a:t>
            </a:r>
            <a:r>
              <a:rPr lang="it-IT" dirty="0" smtClean="0"/>
              <a:t>, riservato ai progetti </a:t>
            </a:r>
            <a:r>
              <a:rPr lang="it-IT" dirty="0" err="1" smtClean="0"/>
              <a:t>Unity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Sono stati creati 3 </a:t>
            </a:r>
            <a:r>
              <a:rPr lang="it-IT" dirty="0" err="1" smtClean="0"/>
              <a:t>branch</a:t>
            </a:r>
            <a:r>
              <a:rPr lang="it-IT" dirty="0" smtClean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Il master, dove viene sviluppata la versione desktop del videogame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Un </a:t>
            </a:r>
            <a:r>
              <a:rPr lang="it-IT" dirty="0" err="1" smtClean="0"/>
              <a:t>branch</a:t>
            </a:r>
            <a:r>
              <a:rPr lang="it-IT" dirty="0" smtClean="0"/>
              <a:t> dedicato alla versione </a:t>
            </a:r>
            <a:r>
              <a:rPr lang="it-IT" dirty="0" err="1" smtClean="0"/>
              <a:t>android</a:t>
            </a:r>
            <a:r>
              <a:rPr lang="it-IT" dirty="0" smtClean="0"/>
              <a:t> del videogame, che richiede una concezione diversa del gioco e che per questo necessita di uno sviluppo parallelo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Un </a:t>
            </a:r>
            <a:r>
              <a:rPr lang="it-IT" dirty="0" err="1" smtClean="0"/>
              <a:t>branch</a:t>
            </a:r>
            <a:r>
              <a:rPr lang="it-IT" dirty="0"/>
              <a:t> </a:t>
            </a:r>
            <a:r>
              <a:rPr lang="it-IT" dirty="0" smtClean="0"/>
              <a:t>dove è stata sviluppata una versione prototipo utilizzata come progetto dell’esame di Sistemi Discreti 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8200" y="365126"/>
            <a:ext cx="10515600" cy="90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 err="1" smtClean="0"/>
              <a:t>Versioning</a:t>
            </a:r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70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8090"/>
          </a:xfrm>
        </p:spPr>
        <p:txBody>
          <a:bodyPr/>
          <a:lstStyle/>
          <a:p>
            <a:pPr algn="ctr"/>
            <a:r>
              <a:rPr lang="it-IT" dirty="0" err="1" smtClean="0"/>
              <a:t>Continuous</a:t>
            </a:r>
            <a:r>
              <a:rPr lang="it-IT" dirty="0" smtClean="0"/>
              <a:t> Integration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4400"/>
            <a:ext cx="872110" cy="86514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710310" y="1163807"/>
            <a:ext cx="964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Come servizio di </a:t>
            </a:r>
            <a:r>
              <a:rPr lang="it-IT" dirty="0" err="1" smtClean="0"/>
              <a:t>continuous</a:t>
            </a:r>
            <a:r>
              <a:rPr lang="it-IT" dirty="0" smtClean="0"/>
              <a:t> </a:t>
            </a:r>
            <a:r>
              <a:rPr lang="it-IT" dirty="0" err="1" smtClean="0"/>
              <a:t>integration</a:t>
            </a:r>
            <a:r>
              <a:rPr lang="it-IT" dirty="0" smtClean="0"/>
              <a:t> si è utilizzato </a:t>
            </a:r>
            <a:r>
              <a:rPr lang="it-IT" dirty="0" err="1" smtClean="0"/>
              <a:t>Travis</a:t>
            </a:r>
            <a:r>
              <a:rPr lang="it-IT" dirty="0" smtClean="0"/>
              <a:t>-CI, la cui configurazione si rivela leggermente più complessa del normale </a:t>
            </a:r>
            <a:endParaRPr lang="it-IT" dirty="0"/>
          </a:p>
        </p:txBody>
      </p:sp>
      <p:graphicFrame>
        <p:nvGraphicFramePr>
          <p:cNvPr id="14" name="Diagramma 13"/>
          <p:cNvGraphicFramePr/>
          <p:nvPr>
            <p:extLst>
              <p:ext uri="{D42A27DB-BD31-4B8C-83A1-F6EECF244321}">
                <p14:modId xmlns:p14="http://schemas.microsoft.com/office/powerpoint/2010/main" val="1042686430"/>
              </p:ext>
            </p:extLst>
          </p:nvPr>
        </p:nvGraphicFramePr>
        <p:xfrm>
          <a:off x="838200" y="1919545"/>
          <a:ext cx="10515600" cy="7230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2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838200" y="365126"/>
            <a:ext cx="10515600" cy="90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 smtClean="0"/>
              <a:t>Introduzione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38200" y="1397876"/>
            <a:ext cx="32003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/>
              <a:t>Il progetto ha come obbiettivo la realizzazione di un </a:t>
            </a:r>
            <a:r>
              <a:rPr lang="it-IT" sz="2000" dirty="0"/>
              <a:t>gioco </a:t>
            </a:r>
            <a:r>
              <a:rPr lang="it-IT" sz="2000" dirty="0" smtClean="0"/>
              <a:t>in 2D su </a:t>
            </a:r>
            <a:r>
              <a:rPr lang="it-IT" sz="2000" dirty="0" err="1" smtClean="0"/>
              <a:t>Unity</a:t>
            </a:r>
            <a:r>
              <a:rPr lang="it-IT" sz="2000" dirty="0" smtClean="0"/>
              <a:t>. L’obbiettivo del gioco </a:t>
            </a:r>
            <a:r>
              <a:rPr lang="it-IT" sz="2000" dirty="0" err="1" smtClean="0"/>
              <a:t>e’</a:t>
            </a:r>
            <a:r>
              <a:rPr lang="it-IT" sz="2000" dirty="0" smtClean="0"/>
              <a:t> nel controllare una</a:t>
            </a:r>
          </a:p>
          <a:p>
            <a:pPr algn="just"/>
            <a:r>
              <a:rPr lang="it-IT" sz="2000" dirty="0"/>
              <a:t>n</a:t>
            </a:r>
            <a:r>
              <a:rPr lang="it-IT" sz="2000" dirty="0" smtClean="0"/>
              <a:t>avicella spaziale  che ha un malfunzionamento </a:t>
            </a:r>
            <a:r>
              <a:rPr lang="it-IT" sz="2000" dirty="0"/>
              <a:t>e </a:t>
            </a:r>
            <a:r>
              <a:rPr lang="it-IT" sz="2000" dirty="0" smtClean="0"/>
              <a:t>spara all’impazzata. Il </a:t>
            </a:r>
            <a:r>
              <a:rPr lang="it-IT" sz="2000" dirty="0"/>
              <a:t>giocatore </a:t>
            </a:r>
            <a:r>
              <a:rPr lang="it-IT" sz="2000" dirty="0" smtClean="0"/>
              <a:t>può controllare </a:t>
            </a:r>
            <a:r>
              <a:rPr lang="it-IT" sz="2000" dirty="0"/>
              <a:t>la direzione in cui </a:t>
            </a:r>
            <a:r>
              <a:rPr lang="it-IT" sz="2000" dirty="0" smtClean="0"/>
              <a:t> spara con il mouse </a:t>
            </a:r>
            <a:r>
              <a:rPr lang="it-IT" sz="2000" dirty="0"/>
              <a:t>e </a:t>
            </a:r>
            <a:r>
              <a:rPr lang="it-IT" sz="2000" dirty="0" smtClean="0"/>
              <a:t>può muovere </a:t>
            </a:r>
            <a:r>
              <a:rPr lang="it-IT" sz="2000" dirty="0"/>
              <a:t>la </a:t>
            </a:r>
            <a:r>
              <a:rPr lang="it-IT" sz="2000" dirty="0" smtClean="0"/>
              <a:t>navicella. I colpi rimbalzano </a:t>
            </a:r>
            <a:r>
              <a:rPr lang="it-IT" sz="2000" dirty="0"/>
              <a:t>tra di loro </a:t>
            </a:r>
            <a:r>
              <a:rPr lang="it-IT" sz="2000" dirty="0" smtClean="0"/>
              <a:t>e</a:t>
            </a:r>
            <a:endParaRPr lang="it-IT" sz="2000" dirty="0"/>
          </a:p>
        </p:txBody>
      </p:sp>
      <p:pic>
        <p:nvPicPr>
          <p:cNvPr id="5" name="Unity 2018-04-07 22-47-32-6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2" end="1471.29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580" y="1481959"/>
            <a:ext cx="7315220" cy="3502362"/>
          </a:xfrm>
        </p:spPr>
      </p:pic>
      <p:sp>
        <p:nvSpPr>
          <p:cNvPr id="7" name="CasellaDiTesto 6"/>
          <p:cNvSpPr txBox="1"/>
          <p:nvPr/>
        </p:nvSpPr>
        <p:spPr>
          <a:xfrm>
            <a:off x="838199" y="5068404"/>
            <a:ext cx="1075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/>
              <a:t>sui bordi, guadagnando velocità </a:t>
            </a:r>
            <a:r>
              <a:rPr lang="it-IT" sz="2000" dirty="0"/>
              <a:t>in </a:t>
            </a:r>
            <a:r>
              <a:rPr lang="it-IT" sz="2000" dirty="0" smtClean="0"/>
              <a:t>quest’ultimo caso. Il giocatore ottiene </a:t>
            </a:r>
            <a:r>
              <a:rPr lang="it-IT" sz="2000" dirty="0"/>
              <a:t>un punto </a:t>
            </a:r>
            <a:r>
              <a:rPr lang="it-IT" sz="2000" dirty="0" smtClean="0"/>
              <a:t>ogni volta che </a:t>
            </a:r>
            <a:r>
              <a:rPr lang="it-IT" sz="2000" dirty="0"/>
              <a:t>un colpo si </a:t>
            </a:r>
            <a:r>
              <a:rPr lang="it-IT" sz="2000" dirty="0" smtClean="0"/>
              <a:t>distrugge, ossia </a:t>
            </a:r>
            <a:r>
              <a:rPr lang="it-IT" sz="2000" dirty="0"/>
              <a:t>dopo aver </a:t>
            </a:r>
            <a:r>
              <a:rPr lang="it-IT" sz="2000" dirty="0" smtClean="0"/>
              <a:t> colpito </a:t>
            </a:r>
            <a:r>
              <a:rPr lang="it-IT" sz="2000" dirty="0"/>
              <a:t>n volte il </a:t>
            </a:r>
            <a:r>
              <a:rPr lang="it-IT" sz="2000" dirty="0" smtClean="0"/>
              <a:t>bordo. Perde </a:t>
            </a:r>
            <a:r>
              <a:rPr lang="it-IT" sz="2000" dirty="0"/>
              <a:t>quando </a:t>
            </a:r>
            <a:r>
              <a:rPr lang="it-IT" sz="2000" dirty="0" smtClean="0"/>
              <a:t>la navicella viene colpita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31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838200" y="365126"/>
            <a:ext cx="10515600" cy="908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dirty="0" smtClean="0"/>
              <a:t>Componenti utilizzate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1128248" y="1273216"/>
            <a:ext cx="10282384" cy="5340230"/>
            <a:chOff x="655283" y="1470764"/>
            <a:chExt cx="10282384" cy="5340230"/>
          </a:xfrm>
        </p:grpSpPr>
        <p:sp>
          <p:nvSpPr>
            <p:cNvPr id="9" name="Figura a mano libera 8"/>
            <p:cNvSpPr/>
            <p:nvPr/>
          </p:nvSpPr>
          <p:spPr>
            <a:xfrm rot="3866313">
              <a:off x="4632212" y="5319928"/>
              <a:ext cx="1201797" cy="246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6"/>
                  </a:moveTo>
                  <a:lnTo>
                    <a:pt x="1201797" y="1232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igura a mano libera 9"/>
            <p:cNvSpPr/>
            <p:nvPr/>
          </p:nvSpPr>
          <p:spPr>
            <a:xfrm rot="9779995">
              <a:off x="3063392" y="4229776"/>
              <a:ext cx="1483575" cy="15487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6"/>
                  </a:moveTo>
                  <a:lnTo>
                    <a:pt x="1505706" y="1232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igura a mano libera 10"/>
            <p:cNvSpPr/>
            <p:nvPr/>
          </p:nvSpPr>
          <p:spPr>
            <a:xfrm rot="19202810">
              <a:off x="5484179" y="3219431"/>
              <a:ext cx="1546653" cy="246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6"/>
                  </a:moveTo>
                  <a:lnTo>
                    <a:pt x="1546653" y="1232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igura a mano libera 11"/>
            <p:cNvSpPr/>
            <p:nvPr/>
          </p:nvSpPr>
          <p:spPr>
            <a:xfrm rot="13977812">
              <a:off x="3157747" y="3076573"/>
              <a:ext cx="1368545" cy="246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6"/>
                  </a:moveTo>
                  <a:lnTo>
                    <a:pt x="1368545" y="1232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igura a mano libera 12"/>
            <p:cNvSpPr/>
            <p:nvPr/>
          </p:nvSpPr>
          <p:spPr>
            <a:xfrm rot="525308">
              <a:off x="5654955" y="4413020"/>
              <a:ext cx="1672029" cy="246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26"/>
                  </a:moveTo>
                  <a:lnTo>
                    <a:pt x="1672029" y="12326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igura a mano libera 14"/>
            <p:cNvSpPr/>
            <p:nvPr/>
          </p:nvSpPr>
          <p:spPr>
            <a:xfrm>
              <a:off x="7310040" y="4047952"/>
              <a:ext cx="1207517" cy="1193040"/>
            </a:xfrm>
            <a:custGeom>
              <a:avLst/>
              <a:gdLst>
                <a:gd name="connsiteX0" fmla="*/ 0 w 1207517"/>
                <a:gd name="connsiteY0" fmla="*/ 596520 h 1193040"/>
                <a:gd name="connsiteX1" fmla="*/ 603759 w 1207517"/>
                <a:gd name="connsiteY1" fmla="*/ 0 h 1193040"/>
                <a:gd name="connsiteX2" fmla="*/ 1207518 w 1207517"/>
                <a:gd name="connsiteY2" fmla="*/ 596520 h 1193040"/>
                <a:gd name="connsiteX3" fmla="*/ 603759 w 1207517"/>
                <a:gd name="connsiteY3" fmla="*/ 1193040 h 1193040"/>
                <a:gd name="connsiteX4" fmla="*/ 0 w 1207517"/>
                <a:gd name="connsiteY4" fmla="*/ 596520 h 119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517" h="1193040">
                  <a:moveTo>
                    <a:pt x="0" y="596520"/>
                  </a:moveTo>
                  <a:cubicBezTo>
                    <a:pt x="0" y="267071"/>
                    <a:pt x="270312" y="0"/>
                    <a:pt x="603759" y="0"/>
                  </a:cubicBezTo>
                  <a:cubicBezTo>
                    <a:pt x="937206" y="0"/>
                    <a:pt x="1207518" y="267071"/>
                    <a:pt x="1207518" y="596520"/>
                  </a:cubicBezTo>
                  <a:cubicBezTo>
                    <a:pt x="1207518" y="925969"/>
                    <a:pt x="937206" y="1193040"/>
                    <a:pt x="603759" y="1193040"/>
                  </a:cubicBezTo>
                  <a:cubicBezTo>
                    <a:pt x="270312" y="1193040"/>
                    <a:pt x="0" y="925969"/>
                    <a:pt x="0" y="59652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9537" tIns="187417" rIns="189537" bIns="187417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kern="1200" dirty="0" smtClean="0"/>
                <a:t>Rigid-Body2D</a:t>
              </a:r>
              <a:endParaRPr lang="it-IT" sz="2000" kern="1200" dirty="0"/>
            </a:p>
          </p:txBody>
        </p:sp>
        <p:sp>
          <p:nvSpPr>
            <p:cNvPr id="16" name="Figura a mano libera 15"/>
            <p:cNvSpPr/>
            <p:nvPr/>
          </p:nvSpPr>
          <p:spPr>
            <a:xfrm>
              <a:off x="8517557" y="4062080"/>
              <a:ext cx="2420110" cy="1193040"/>
            </a:xfrm>
            <a:custGeom>
              <a:avLst/>
              <a:gdLst>
                <a:gd name="connsiteX0" fmla="*/ 0 w 1811276"/>
                <a:gd name="connsiteY0" fmla="*/ 0 h 1193040"/>
                <a:gd name="connsiteX1" fmla="*/ 1811276 w 1811276"/>
                <a:gd name="connsiteY1" fmla="*/ 0 h 1193040"/>
                <a:gd name="connsiteX2" fmla="*/ 1811276 w 1811276"/>
                <a:gd name="connsiteY2" fmla="*/ 1193040 h 1193040"/>
                <a:gd name="connsiteX3" fmla="*/ 0 w 1811276"/>
                <a:gd name="connsiteY3" fmla="*/ 1193040 h 1193040"/>
                <a:gd name="connsiteX4" fmla="*/ 0 w 1811276"/>
                <a:gd name="connsiteY4" fmla="*/ 0 h 119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1276" h="1193040">
                  <a:moveTo>
                    <a:pt x="0" y="0"/>
                  </a:moveTo>
                  <a:lnTo>
                    <a:pt x="1811276" y="0"/>
                  </a:lnTo>
                  <a:lnTo>
                    <a:pt x="1811276" y="1193040"/>
                  </a:lnTo>
                  <a:lnTo>
                    <a:pt x="0" y="11930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1500" kern="1200" dirty="0" smtClean="0"/>
                <a:t>serve per sottoporre un corpo al motore fisico di </a:t>
              </a:r>
              <a:r>
                <a:rPr lang="it-IT" sz="1500" kern="1200" dirty="0" err="1" smtClean="0"/>
                <a:t>unity</a:t>
              </a:r>
              <a:r>
                <a:rPr lang="it-IT" sz="1500" kern="1200" dirty="0" smtClean="0"/>
                <a:t>, con questo script è possibile modificare la velocità di un oggetto, l’accelerazione gravitazionale e altro ancora.</a:t>
              </a:r>
              <a:endParaRPr lang="it-IT" sz="1500" kern="1200" dirty="0"/>
            </a:p>
          </p:txBody>
        </p:sp>
        <p:sp>
          <p:nvSpPr>
            <p:cNvPr id="17" name="Figura a mano libera 16"/>
            <p:cNvSpPr/>
            <p:nvPr/>
          </p:nvSpPr>
          <p:spPr>
            <a:xfrm>
              <a:off x="2492628" y="1470764"/>
              <a:ext cx="1161072" cy="1198358"/>
            </a:xfrm>
            <a:custGeom>
              <a:avLst/>
              <a:gdLst>
                <a:gd name="connsiteX0" fmla="*/ 0 w 1161072"/>
                <a:gd name="connsiteY0" fmla="*/ 599179 h 1198358"/>
                <a:gd name="connsiteX1" fmla="*/ 580536 w 1161072"/>
                <a:gd name="connsiteY1" fmla="*/ 0 h 1198358"/>
                <a:gd name="connsiteX2" fmla="*/ 1161072 w 1161072"/>
                <a:gd name="connsiteY2" fmla="*/ 599179 h 1198358"/>
                <a:gd name="connsiteX3" fmla="*/ 580536 w 1161072"/>
                <a:gd name="connsiteY3" fmla="*/ 1198358 h 1198358"/>
                <a:gd name="connsiteX4" fmla="*/ 0 w 1161072"/>
                <a:gd name="connsiteY4" fmla="*/ 599179 h 119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072" h="1198358">
                  <a:moveTo>
                    <a:pt x="0" y="599179"/>
                  </a:moveTo>
                  <a:cubicBezTo>
                    <a:pt x="0" y="268262"/>
                    <a:pt x="259915" y="0"/>
                    <a:pt x="580536" y="0"/>
                  </a:cubicBezTo>
                  <a:cubicBezTo>
                    <a:pt x="901157" y="0"/>
                    <a:pt x="1161072" y="268262"/>
                    <a:pt x="1161072" y="599179"/>
                  </a:cubicBezTo>
                  <a:cubicBezTo>
                    <a:pt x="1161072" y="930096"/>
                    <a:pt x="901157" y="1198358"/>
                    <a:pt x="580536" y="1198358"/>
                  </a:cubicBezTo>
                  <a:cubicBezTo>
                    <a:pt x="259915" y="1198358"/>
                    <a:pt x="0" y="930096"/>
                    <a:pt x="0" y="599179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735" tIns="188195" rIns="182735" bIns="188195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kern="1200" dirty="0" smtClean="0"/>
                <a:t>Collider</a:t>
              </a:r>
              <a:endParaRPr lang="it-IT" sz="2000" kern="1200" dirty="0"/>
            </a:p>
          </p:txBody>
        </p:sp>
        <p:sp>
          <p:nvSpPr>
            <p:cNvPr id="18" name="Figura a mano libera 17"/>
            <p:cNvSpPr/>
            <p:nvPr/>
          </p:nvSpPr>
          <p:spPr>
            <a:xfrm>
              <a:off x="3881427" y="1486550"/>
              <a:ext cx="1741608" cy="1198358"/>
            </a:xfrm>
            <a:custGeom>
              <a:avLst/>
              <a:gdLst>
                <a:gd name="connsiteX0" fmla="*/ 0 w 1741608"/>
                <a:gd name="connsiteY0" fmla="*/ 0 h 1198358"/>
                <a:gd name="connsiteX1" fmla="*/ 1741608 w 1741608"/>
                <a:gd name="connsiteY1" fmla="*/ 0 h 1198358"/>
                <a:gd name="connsiteX2" fmla="*/ 1741608 w 1741608"/>
                <a:gd name="connsiteY2" fmla="*/ 1198358 h 1198358"/>
                <a:gd name="connsiteX3" fmla="*/ 0 w 1741608"/>
                <a:gd name="connsiteY3" fmla="*/ 1198358 h 1198358"/>
                <a:gd name="connsiteX4" fmla="*/ 0 w 1741608"/>
                <a:gd name="connsiteY4" fmla="*/ 0 h 119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1608" h="1198358">
                  <a:moveTo>
                    <a:pt x="0" y="0"/>
                  </a:moveTo>
                  <a:lnTo>
                    <a:pt x="1741608" y="0"/>
                  </a:lnTo>
                  <a:lnTo>
                    <a:pt x="1741608" y="1198358"/>
                  </a:lnTo>
                  <a:lnTo>
                    <a:pt x="0" y="11983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1500" kern="1200" dirty="0" smtClean="0"/>
                <a:t>ci permette di andare a definire la forma di un oggetto in modo da poter gestire le collisioni.</a:t>
              </a:r>
              <a:endParaRPr lang="it-IT" sz="1500" kern="1200" dirty="0"/>
            </a:p>
          </p:txBody>
        </p:sp>
        <p:sp>
          <p:nvSpPr>
            <p:cNvPr id="19" name="Figura a mano libera 18"/>
            <p:cNvSpPr/>
            <p:nvPr/>
          </p:nvSpPr>
          <p:spPr>
            <a:xfrm>
              <a:off x="6735367" y="1926514"/>
              <a:ext cx="984852" cy="984852"/>
            </a:xfrm>
            <a:custGeom>
              <a:avLst/>
              <a:gdLst>
                <a:gd name="connsiteX0" fmla="*/ 0 w 984852"/>
                <a:gd name="connsiteY0" fmla="*/ 492426 h 984852"/>
                <a:gd name="connsiteX1" fmla="*/ 492426 w 984852"/>
                <a:gd name="connsiteY1" fmla="*/ 0 h 984852"/>
                <a:gd name="connsiteX2" fmla="*/ 984852 w 984852"/>
                <a:gd name="connsiteY2" fmla="*/ 492426 h 984852"/>
                <a:gd name="connsiteX3" fmla="*/ 492426 w 984852"/>
                <a:gd name="connsiteY3" fmla="*/ 984852 h 984852"/>
                <a:gd name="connsiteX4" fmla="*/ 0 w 984852"/>
                <a:gd name="connsiteY4" fmla="*/ 492426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52" h="984852">
                  <a:moveTo>
                    <a:pt x="0" y="492426"/>
                  </a:moveTo>
                  <a:cubicBezTo>
                    <a:pt x="0" y="220467"/>
                    <a:pt x="220467" y="0"/>
                    <a:pt x="492426" y="0"/>
                  </a:cubicBezTo>
                  <a:cubicBezTo>
                    <a:pt x="764385" y="0"/>
                    <a:pt x="984852" y="220467"/>
                    <a:pt x="984852" y="492426"/>
                  </a:cubicBezTo>
                  <a:cubicBezTo>
                    <a:pt x="984852" y="764385"/>
                    <a:pt x="764385" y="984852"/>
                    <a:pt x="492426" y="984852"/>
                  </a:cubicBezTo>
                  <a:cubicBezTo>
                    <a:pt x="220467" y="984852"/>
                    <a:pt x="0" y="764385"/>
                    <a:pt x="0" y="49242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928" tIns="156928" rIns="156928" bIns="1569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kern="1200" dirty="0" smtClean="0"/>
                <a:t>Script</a:t>
              </a:r>
              <a:endParaRPr lang="it-IT" sz="2000" kern="1200" dirty="0"/>
            </a:p>
          </p:txBody>
        </p:sp>
        <p:sp>
          <p:nvSpPr>
            <p:cNvPr id="20" name="Figura a mano libera 19"/>
            <p:cNvSpPr/>
            <p:nvPr/>
          </p:nvSpPr>
          <p:spPr>
            <a:xfrm>
              <a:off x="7818705" y="1926514"/>
              <a:ext cx="1724688" cy="984852"/>
            </a:xfrm>
            <a:custGeom>
              <a:avLst/>
              <a:gdLst>
                <a:gd name="connsiteX0" fmla="*/ 0 w 1477278"/>
                <a:gd name="connsiteY0" fmla="*/ 0 h 984852"/>
                <a:gd name="connsiteX1" fmla="*/ 1477278 w 1477278"/>
                <a:gd name="connsiteY1" fmla="*/ 0 h 984852"/>
                <a:gd name="connsiteX2" fmla="*/ 1477278 w 1477278"/>
                <a:gd name="connsiteY2" fmla="*/ 984852 h 984852"/>
                <a:gd name="connsiteX3" fmla="*/ 0 w 1477278"/>
                <a:gd name="connsiteY3" fmla="*/ 984852 h 984852"/>
                <a:gd name="connsiteX4" fmla="*/ 0 w 1477278"/>
                <a:gd name="connsiteY4" fmla="*/ 0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278" h="984852">
                  <a:moveTo>
                    <a:pt x="0" y="0"/>
                  </a:moveTo>
                  <a:lnTo>
                    <a:pt x="1477278" y="0"/>
                  </a:lnTo>
                  <a:lnTo>
                    <a:pt x="1477278" y="984852"/>
                  </a:lnTo>
                  <a:lnTo>
                    <a:pt x="0" y="984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1500" kern="1200" dirty="0" smtClean="0"/>
                <a:t>rende possibile programmare comportamenti addizionali rispetto al semplice contatto tra due oggetti</a:t>
              </a:r>
              <a:endParaRPr lang="it-IT" sz="1500" kern="1200" dirty="0"/>
            </a:p>
          </p:txBody>
        </p:sp>
        <p:sp>
          <p:nvSpPr>
            <p:cNvPr id="21" name="Figura a mano libera 20"/>
            <p:cNvSpPr/>
            <p:nvPr/>
          </p:nvSpPr>
          <p:spPr>
            <a:xfrm>
              <a:off x="2132561" y="4152046"/>
              <a:ext cx="989243" cy="984852"/>
            </a:xfrm>
            <a:custGeom>
              <a:avLst/>
              <a:gdLst>
                <a:gd name="connsiteX0" fmla="*/ 0 w 984852"/>
                <a:gd name="connsiteY0" fmla="*/ 492426 h 984852"/>
                <a:gd name="connsiteX1" fmla="*/ 492426 w 984852"/>
                <a:gd name="connsiteY1" fmla="*/ 0 h 984852"/>
                <a:gd name="connsiteX2" fmla="*/ 984852 w 984852"/>
                <a:gd name="connsiteY2" fmla="*/ 492426 h 984852"/>
                <a:gd name="connsiteX3" fmla="*/ 492426 w 984852"/>
                <a:gd name="connsiteY3" fmla="*/ 984852 h 984852"/>
                <a:gd name="connsiteX4" fmla="*/ 0 w 984852"/>
                <a:gd name="connsiteY4" fmla="*/ 492426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52" h="984852">
                  <a:moveTo>
                    <a:pt x="0" y="492426"/>
                  </a:moveTo>
                  <a:cubicBezTo>
                    <a:pt x="0" y="220467"/>
                    <a:pt x="220467" y="0"/>
                    <a:pt x="492426" y="0"/>
                  </a:cubicBezTo>
                  <a:cubicBezTo>
                    <a:pt x="764385" y="0"/>
                    <a:pt x="984852" y="220467"/>
                    <a:pt x="984852" y="492426"/>
                  </a:cubicBezTo>
                  <a:cubicBezTo>
                    <a:pt x="984852" y="764385"/>
                    <a:pt x="764385" y="984852"/>
                    <a:pt x="492426" y="984852"/>
                  </a:cubicBezTo>
                  <a:cubicBezTo>
                    <a:pt x="220467" y="984852"/>
                    <a:pt x="0" y="764385"/>
                    <a:pt x="0" y="49242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928" tIns="156928" rIns="156928" bIns="1569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b="0" kern="1200" dirty="0" err="1" smtClean="0"/>
                <a:t>Vect</a:t>
              </a:r>
              <a:r>
                <a:rPr lang="it-IT" sz="2000" kern="1200" dirty="0" err="1" smtClean="0"/>
                <a:t>or</a:t>
              </a:r>
              <a:endParaRPr lang="it-IT" sz="2000" kern="1200" dirty="0"/>
            </a:p>
          </p:txBody>
        </p:sp>
        <p:sp>
          <p:nvSpPr>
            <p:cNvPr id="22" name="Figura a mano libera 21"/>
            <p:cNvSpPr/>
            <p:nvPr/>
          </p:nvSpPr>
          <p:spPr>
            <a:xfrm>
              <a:off x="655283" y="4293008"/>
              <a:ext cx="1477278" cy="984852"/>
            </a:xfrm>
            <a:custGeom>
              <a:avLst/>
              <a:gdLst>
                <a:gd name="connsiteX0" fmla="*/ 0 w 1477278"/>
                <a:gd name="connsiteY0" fmla="*/ 0 h 984852"/>
                <a:gd name="connsiteX1" fmla="*/ 1477278 w 1477278"/>
                <a:gd name="connsiteY1" fmla="*/ 0 h 984852"/>
                <a:gd name="connsiteX2" fmla="*/ 1477278 w 1477278"/>
                <a:gd name="connsiteY2" fmla="*/ 984852 h 984852"/>
                <a:gd name="connsiteX3" fmla="*/ 0 w 1477278"/>
                <a:gd name="connsiteY3" fmla="*/ 984852 h 984852"/>
                <a:gd name="connsiteX4" fmla="*/ 0 w 1477278"/>
                <a:gd name="connsiteY4" fmla="*/ 0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278" h="984852">
                  <a:moveTo>
                    <a:pt x="0" y="0"/>
                  </a:moveTo>
                  <a:lnTo>
                    <a:pt x="1477278" y="0"/>
                  </a:lnTo>
                  <a:lnTo>
                    <a:pt x="1477278" y="984852"/>
                  </a:lnTo>
                  <a:lnTo>
                    <a:pt x="0" y="984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1500" kern="1200" dirty="0" smtClean="0"/>
                <a:t>rappresenta un vettore, può essere 2d o 3d, utile per andare a definire la velocità da applicare ad un oggetto</a:t>
              </a:r>
              <a:endParaRPr lang="it-IT" sz="1500" kern="1200" dirty="0"/>
            </a:p>
          </p:txBody>
        </p:sp>
        <p:sp>
          <p:nvSpPr>
            <p:cNvPr id="23" name="Figura a mano libera 22"/>
            <p:cNvSpPr/>
            <p:nvPr/>
          </p:nvSpPr>
          <p:spPr>
            <a:xfrm>
              <a:off x="5116279" y="5721533"/>
              <a:ext cx="1081003" cy="1089461"/>
            </a:xfrm>
            <a:custGeom>
              <a:avLst/>
              <a:gdLst>
                <a:gd name="connsiteX0" fmla="*/ 0 w 984852"/>
                <a:gd name="connsiteY0" fmla="*/ 492426 h 984852"/>
                <a:gd name="connsiteX1" fmla="*/ 492426 w 984852"/>
                <a:gd name="connsiteY1" fmla="*/ 0 h 984852"/>
                <a:gd name="connsiteX2" fmla="*/ 984852 w 984852"/>
                <a:gd name="connsiteY2" fmla="*/ 492426 h 984852"/>
                <a:gd name="connsiteX3" fmla="*/ 492426 w 984852"/>
                <a:gd name="connsiteY3" fmla="*/ 984852 h 984852"/>
                <a:gd name="connsiteX4" fmla="*/ 0 w 984852"/>
                <a:gd name="connsiteY4" fmla="*/ 492426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852" h="984852">
                  <a:moveTo>
                    <a:pt x="0" y="492426"/>
                  </a:moveTo>
                  <a:cubicBezTo>
                    <a:pt x="0" y="220467"/>
                    <a:pt x="220467" y="0"/>
                    <a:pt x="492426" y="0"/>
                  </a:cubicBezTo>
                  <a:cubicBezTo>
                    <a:pt x="764385" y="0"/>
                    <a:pt x="984852" y="220467"/>
                    <a:pt x="984852" y="492426"/>
                  </a:cubicBezTo>
                  <a:cubicBezTo>
                    <a:pt x="984852" y="764385"/>
                    <a:pt x="764385" y="984852"/>
                    <a:pt x="492426" y="984852"/>
                  </a:cubicBezTo>
                  <a:cubicBezTo>
                    <a:pt x="220467" y="984852"/>
                    <a:pt x="0" y="764385"/>
                    <a:pt x="0" y="49242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928" tIns="156928" rIns="156928" bIns="1569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kern="1200" dirty="0" err="1" smtClean="0"/>
                <a:t>Texture</a:t>
              </a:r>
              <a:endParaRPr lang="it-IT" sz="2000" kern="1200" dirty="0"/>
            </a:p>
          </p:txBody>
        </p:sp>
        <p:sp>
          <p:nvSpPr>
            <p:cNvPr id="24" name="Figura a mano libera 23"/>
            <p:cNvSpPr/>
            <p:nvPr/>
          </p:nvSpPr>
          <p:spPr>
            <a:xfrm>
              <a:off x="6445172" y="5822569"/>
              <a:ext cx="1477278" cy="984852"/>
            </a:xfrm>
            <a:custGeom>
              <a:avLst/>
              <a:gdLst>
                <a:gd name="connsiteX0" fmla="*/ 0 w 1477278"/>
                <a:gd name="connsiteY0" fmla="*/ 0 h 984852"/>
                <a:gd name="connsiteX1" fmla="*/ 1477278 w 1477278"/>
                <a:gd name="connsiteY1" fmla="*/ 0 h 984852"/>
                <a:gd name="connsiteX2" fmla="*/ 1477278 w 1477278"/>
                <a:gd name="connsiteY2" fmla="*/ 984852 h 984852"/>
                <a:gd name="connsiteX3" fmla="*/ 0 w 1477278"/>
                <a:gd name="connsiteY3" fmla="*/ 984852 h 984852"/>
                <a:gd name="connsiteX4" fmla="*/ 0 w 1477278"/>
                <a:gd name="connsiteY4" fmla="*/ 0 h 98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278" h="984852">
                  <a:moveTo>
                    <a:pt x="0" y="0"/>
                  </a:moveTo>
                  <a:lnTo>
                    <a:pt x="1477278" y="0"/>
                  </a:lnTo>
                  <a:lnTo>
                    <a:pt x="1477278" y="984852"/>
                  </a:lnTo>
                  <a:lnTo>
                    <a:pt x="0" y="9848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1" algn="just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1500" kern="1200" dirty="0" smtClean="0"/>
                <a:t>abbiamo usato ‘</a:t>
              </a:r>
              <a:r>
                <a:rPr lang="en-US" sz="1500" kern="1200" dirty="0" smtClean="0"/>
                <a:t>Galaxia 2D Space Shooter Sprite Pack’ </a:t>
              </a:r>
              <a:r>
                <a:rPr lang="en-US" sz="1500" kern="1200" dirty="0" err="1" smtClean="0"/>
                <a:t>presente</a:t>
              </a:r>
              <a:r>
                <a:rPr lang="en-US" sz="1500" kern="1200" dirty="0" smtClean="0"/>
                <a:t> </a:t>
              </a:r>
              <a:r>
                <a:rPr lang="en-US" sz="1500" kern="1200" dirty="0" err="1" smtClean="0"/>
                <a:t>sull’asset</a:t>
              </a:r>
              <a:r>
                <a:rPr lang="en-US" sz="1500" kern="1200" dirty="0" smtClean="0"/>
                <a:t> store di unity </a:t>
              </a:r>
              <a:endParaRPr lang="it-IT" sz="1500" kern="1200" dirty="0"/>
            </a:p>
          </p:txBody>
        </p:sp>
      </p:grpSp>
      <p:pic>
        <p:nvPicPr>
          <p:cNvPr id="25" name="Immagin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62" y="2910122"/>
            <a:ext cx="2660072" cy="20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199ABE1-2FD4-409C-B7B6-50F3D0BB1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61" r="1" b="1"/>
          <a:stretch/>
        </p:blipFill>
        <p:spPr>
          <a:xfrm>
            <a:off x="838200" y="571442"/>
            <a:ext cx="914400" cy="9129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6E4FF30-37D9-4547-98DE-0DC1CD948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it-IT" dirty="0"/>
              <a:t>La navicella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9F3B20-B838-448F-9D99-278DF39B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La </a:t>
            </a:r>
            <a:r>
              <a:rPr lang="it-IT" sz="2000" dirty="0" err="1"/>
              <a:t>texture</a:t>
            </a:r>
            <a:r>
              <a:rPr lang="it-IT" sz="2000" dirty="0"/>
              <a:t> della nostra navicella è stata presa online dall’asset store di </a:t>
            </a:r>
            <a:r>
              <a:rPr lang="it-IT" sz="2000" dirty="0" err="1"/>
              <a:t>unity</a:t>
            </a:r>
            <a:endParaRPr lang="it-IT" sz="2000" dirty="0"/>
          </a:p>
          <a:p>
            <a:pPr marL="0" indent="0">
              <a:buNone/>
            </a:pPr>
            <a:r>
              <a:rPr lang="it-IT" sz="2000" dirty="0"/>
              <a:t>La navicella ha sia un </a:t>
            </a:r>
            <a:r>
              <a:rPr lang="it-IT" sz="2000" dirty="0" err="1"/>
              <a:t>rigidbody</a:t>
            </a:r>
            <a:r>
              <a:rPr lang="it-IT" sz="2000" dirty="0"/>
              <a:t> che un collider, quest’ultimo è uno a forma di cerchio.</a:t>
            </a:r>
          </a:p>
          <a:p>
            <a:pPr marL="0" indent="0">
              <a:buNone/>
            </a:pPr>
            <a:r>
              <a:rPr lang="it-IT" sz="2000" dirty="0"/>
              <a:t>La navicella è collegata ad uno script in </a:t>
            </a:r>
            <a:r>
              <a:rPr lang="it-IT" sz="2000" dirty="0" err="1"/>
              <a:t>c#</a:t>
            </a:r>
            <a:r>
              <a:rPr lang="it-IT" sz="2000" dirty="0"/>
              <a:t> che ne va a definire il comportamento; per la precisione utilizziamo «</a:t>
            </a:r>
            <a:r>
              <a:rPr lang="it-IT" sz="2000" dirty="0" err="1"/>
              <a:t>Input.GetAxis</a:t>
            </a:r>
            <a:r>
              <a:rPr lang="it-IT" sz="2000" dirty="0"/>
              <a:t>» di </a:t>
            </a:r>
            <a:r>
              <a:rPr lang="it-IT" sz="2000" dirty="0" err="1"/>
              <a:t>unity</a:t>
            </a:r>
            <a:r>
              <a:rPr lang="it-IT" sz="2000" dirty="0"/>
              <a:t> che ci restituisce un valore compreso da -1 e 1 in base a quale croce direzionale si preme, con questi valori andiamo poi a costruire il vettore velocità che useremo insieme al </a:t>
            </a:r>
            <a:r>
              <a:rPr lang="it-IT" sz="2000" dirty="0" err="1"/>
              <a:t>rigidbody</a:t>
            </a:r>
            <a:r>
              <a:rPr lang="it-IT" sz="2000" dirty="0"/>
              <a:t> per far muovere la navicella</a:t>
            </a:r>
          </a:p>
          <a:p>
            <a:pPr marL="0" indent="0">
              <a:buNone/>
            </a:pPr>
            <a:r>
              <a:rPr lang="it-IT" sz="2000" dirty="0"/>
              <a:t>Non andiamo a definire funzioni extra per quanto riguarda collider, così facendo quando si scontrerà coi bordi(anch’essi provvisti di collider) si fermerà come se avesse incontrato un muro e ci permetterà di non uscire dallo schermo </a:t>
            </a:r>
          </a:p>
          <a:p>
            <a:pPr marL="0" indent="0">
              <a:buNone/>
            </a:pPr>
            <a:r>
              <a:rPr lang="it-IT" sz="2000" dirty="0"/>
              <a:t>Per quanto riguarda la mira basta usare il mouse, la punta della navicella seguirà la posizione del mouse e sparerà verso quella direzione</a:t>
            </a:r>
          </a:p>
          <a:p>
            <a:pPr marL="0" indent="0">
              <a:buNone/>
            </a:pPr>
            <a:r>
              <a:rPr lang="it-IT" sz="2000" dirty="0"/>
              <a:t>Nella versione </a:t>
            </a:r>
            <a:r>
              <a:rPr lang="it-IT" sz="2000" dirty="0" err="1"/>
              <a:t>android</a:t>
            </a:r>
            <a:r>
              <a:rPr lang="it-IT" sz="2000" dirty="0"/>
              <a:t>, data l’assenza del mouse, si dovrà utilizzare un sistema di mira diverso</a:t>
            </a:r>
          </a:p>
        </p:txBody>
      </p:sp>
    </p:spTree>
    <p:extLst>
      <p:ext uri="{BB962C8B-B14F-4D97-AF65-F5344CB8AC3E}">
        <p14:creationId xmlns:p14="http://schemas.microsoft.com/office/powerpoint/2010/main" val="35384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1CB9564-98B4-48EF-BC12-0AF0D0F4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6831"/>
            <a:ext cx="914400" cy="86214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FE4198B-6766-4189-AA9A-1D28C03D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490E48-78C5-40C7-8411-493A49B0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Così come per la navicella, anche la </a:t>
            </a:r>
            <a:r>
              <a:rPr lang="it-IT" sz="2000" dirty="0" err="1"/>
              <a:t>texture</a:t>
            </a:r>
            <a:r>
              <a:rPr lang="it-IT" sz="2000" dirty="0"/>
              <a:t> di </a:t>
            </a:r>
            <a:r>
              <a:rPr lang="it-IT" sz="2000" dirty="0" err="1"/>
              <a:t>Shoot</a:t>
            </a:r>
            <a:r>
              <a:rPr lang="it-IT" sz="2000" dirty="0"/>
              <a:t> è stata presa dallo store, ed ha un suo </a:t>
            </a:r>
            <a:r>
              <a:rPr lang="it-IT" sz="2000" dirty="0" err="1"/>
              <a:t>rigidbody</a:t>
            </a:r>
            <a:r>
              <a:rPr lang="it-IT" sz="2000" dirty="0"/>
              <a:t> e un suo collider</a:t>
            </a:r>
          </a:p>
          <a:p>
            <a:pPr marL="0" indent="0">
              <a:buNone/>
            </a:pPr>
            <a:r>
              <a:rPr lang="it-IT" sz="2000" dirty="0"/>
              <a:t>Il suo comportamento viene gestito da uno script c#, in esso troviamo del codice per definirne la direzione iniziale.</a:t>
            </a:r>
          </a:p>
          <a:p>
            <a:pPr marL="0" indent="0">
              <a:buNone/>
            </a:pPr>
            <a:r>
              <a:rPr lang="it-IT" sz="2000" dirty="0"/>
              <a:t>Per la navicella non lasciamo il comportamento del collider di default ma ne andiamo a specificare uno nello script c#. Quando </a:t>
            </a:r>
            <a:r>
              <a:rPr lang="it-IT" sz="2000" dirty="0" err="1"/>
              <a:t>Shoot</a:t>
            </a:r>
            <a:r>
              <a:rPr lang="it-IT" sz="2000" dirty="0"/>
              <a:t> colpisce un bordo modifichiamo la componente del vettore velocità in base a quale bordo dello schermo è stato colpito, se colpisce un altro proiettile allora andiamo a modificare il vettore in modo che sia opposto a quello precedente e se colpisce il giocatore inviamo un messaggio di game over.</a:t>
            </a:r>
          </a:p>
          <a:p>
            <a:pPr marL="0" indent="0">
              <a:buNone/>
            </a:pPr>
            <a:r>
              <a:rPr lang="it-IT" sz="2000" dirty="0"/>
              <a:t>Inoltre ogni volta che il proiettile colpisce un bordo la sua velocità aumenta di k, dopo n rimbalzi il proiettile si distrugge e il punteggio aumenta</a:t>
            </a:r>
          </a:p>
        </p:txBody>
      </p:sp>
    </p:spTree>
    <p:extLst>
      <p:ext uri="{BB962C8B-B14F-4D97-AF65-F5344CB8AC3E}">
        <p14:creationId xmlns:p14="http://schemas.microsoft.com/office/powerpoint/2010/main" val="9076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7A23A0-CFFB-4B63-AAD5-3CECD0EC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Rimbalzo </a:t>
            </a:r>
            <a:r>
              <a:rPr lang="it-IT" dirty="0" err="1"/>
              <a:t>Shoot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7F0A4B-BA81-4565-A75B-3E091B7B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	Velocità prima del rimbalzo</a:t>
            </a:r>
          </a:p>
          <a:p>
            <a:pPr marL="0" indent="0">
              <a:buNone/>
            </a:pPr>
            <a:r>
              <a:rPr lang="it-IT" dirty="0"/>
              <a:t>	(prima di colpire il bordo di destra)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	Velocità dopo del rimbalzo</a:t>
            </a:r>
            <a:br>
              <a:rPr lang="it-IT" dirty="0"/>
            </a:br>
            <a:r>
              <a:rPr lang="it-IT" dirty="0"/>
              <a:t>	(dopo aver colpito bordo di destra)</a:t>
            </a:r>
            <a:br>
              <a:rPr lang="it-IT" dirty="0"/>
            </a:br>
            <a:endParaRPr lang="it-IT" dirty="0"/>
          </a:p>
          <a:p>
            <a:pPr marL="0" indent="0">
              <a:buNone/>
            </a:pP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E87EA32-8938-41B4-849B-1083D6F4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081" y="739775"/>
            <a:ext cx="2886075" cy="27241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C41E821-D7DF-4C66-8060-15B54029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068" y="3959225"/>
            <a:ext cx="3086100" cy="25336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577CF9-06F3-4BFE-9ED8-DFCF43E6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96831"/>
            <a:ext cx="914400" cy="8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C07821B-3CE7-426B-82B8-DB9E81DF9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5504FF4-DF99-4FA7-ADF1-419DFCA4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it-IT" dirty="0" err="1"/>
              <a:t>Testing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F7BF3E-1661-49F2-B8EC-6B4E7970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Per quanto riguarda </a:t>
            </a:r>
            <a:r>
              <a:rPr lang="it-IT" sz="2000" dirty="0" err="1"/>
              <a:t>unity</a:t>
            </a:r>
            <a:r>
              <a:rPr lang="it-IT" sz="2000" dirty="0"/>
              <a:t> i test sono un problema particolare, infatti tutti i test vengono fatti «alla cieca» e non c’è un modo per poter registrare degli input e vedere l’interfaccia di gioco come si comporta</a:t>
            </a:r>
          </a:p>
          <a:p>
            <a:pPr marL="0" indent="0">
              <a:buNone/>
            </a:pPr>
            <a:r>
              <a:rPr lang="it-IT" sz="2000" dirty="0"/>
              <a:t>Quello che si è potuto fare sono dei testi unitari degli script </a:t>
            </a:r>
            <a:r>
              <a:rPr lang="it-IT" sz="2000" dirty="0" err="1"/>
              <a:t>c#</a:t>
            </a:r>
            <a:r>
              <a:rPr lang="it-IT" sz="2000" dirty="0"/>
              <a:t> grazie ad «</a:t>
            </a:r>
            <a:r>
              <a:rPr lang="it-IT" sz="2000" dirty="0" err="1"/>
              <a:t>Unity</a:t>
            </a:r>
            <a:r>
              <a:rPr lang="it-IT" sz="2000" dirty="0"/>
              <a:t> Test </a:t>
            </a:r>
            <a:r>
              <a:rPr lang="it-IT" sz="2000" dirty="0" err="1"/>
              <a:t>runner</a:t>
            </a:r>
            <a:r>
              <a:rPr lang="it-IT" sz="2000" dirty="0"/>
              <a:t>» </a:t>
            </a:r>
            <a:r>
              <a:rPr lang="it-IT" sz="2000" dirty="0">
                <a:hlinkClick r:id="rId4"/>
              </a:rPr>
              <a:t>https://docs.unity3d.com/Manual/testing-editortestsrunner.html</a:t>
            </a:r>
            <a:endParaRPr lang="it-IT" sz="2000" dirty="0"/>
          </a:p>
          <a:p>
            <a:pPr marL="0" indent="0">
              <a:buNone/>
            </a:pPr>
            <a:r>
              <a:rPr lang="it-IT" sz="2000" dirty="0"/>
              <a:t>In realtà </a:t>
            </a:r>
            <a:r>
              <a:rPr lang="it-IT" sz="2000" dirty="0" err="1"/>
              <a:t>Unity</a:t>
            </a:r>
            <a:r>
              <a:rPr lang="it-IT" sz="2000" dirty="0"/>
              <a:t> Test </a:t>
            </a:r>
            <a:r>
              <a:rPr lang="it-IT" sz="2000" dirty="0" err="1"/>
              <a:t>runner</a:t>
            </a:r>
            <a:r>
              <a:rPr lang="it-IT" sz="2000" dirty="0"/>
              <a:t> è un’implementazione di </a:t>
            </a:r>
            <a:r>
              <a:rPr lang="it-IT" sz="2000" dirty="0" err="1"/>
              <a:t>NUnit</a:t>
            </a:r>
            <a:r>
              <a:rPr lang="it-IT" sz="2000" dirty="0"/>
              <a:t> di c#, quindi quello testabile sono solo gli script programmati.</a:t>
            </a:r>
          </a:p>
          <a:p>
            <a:pPr marL="0" indent="0">
              <a:buNone/>
            </a:pPr>
            <a:r>
              <a:rPr lang="it-IT" sz="2000" dirty="0"/>
              <a:t>Per questo motivo si è reso necessario la creazione di costruttori fittizi utilizzati esclusivamente per la fase di </a:t>
            </a:r>
            <a:r>
              <a:rPr lang="it-IT" sz="2000" dirty="0" err="1"/>
              <a:t>testing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it-IT" sz="2000" dirty="0"/>
              <a:t>Quando si avvia il gioco gli oggetti in campo non prevedono l’</a:t>
            </a:r>
            <a:r>
              <a:rPr lang="it-IT" sz="2000" dirty="0" err="1"/>
              <a:t>instanziazione</a:t>
            </a:r>
            <a:r>
              <a:rPr lang="it-IT" sz="2000" dirty="0"/>
              <a:t> classica dell’approccio OO ma </a:t>
            </a:r>
            <a:r>
              <a:rPr lang="it-IT" sz="2000" dirty="0" err="1"/>
              <a:t>Unity</a:t>
            </a:r>
            <a:r>
              <a:rPr lang="it-IT" sz="2000" dirty="0"/>
              <a:t> provvede alla creazione delle componenti di gioco in maniera autonoma </a:t>
            </a:r>
          </a:p>
          <a:p>
            <a:pPr marL="0" indent="0">
              <a:buNone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7920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394CD8-BD30-4B74-86F4-51FDF33834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06D788-B165-4CD4-97D2-7734EDBF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it-IT" dirty="0" err="1"/>
              <a:t>MoverTests.cs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6830C1-18DA-498E-A00D-057F15F0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 err="1"/>
              <a:t>MoverTest.cs</a:t>
            </a:r>
            <a:r>
              <a:rPr lang="it-IT" sz="2000" dirty="0"/>
              <a:t> è uno script che testa i metodi di «</a:t>
            </a:r>
            <a:r>
              <a:rPr lang="it-IT" sz="2000" dirty="0" err="1"/>
              <a:t>Mover.cs</a:t>
            </a:r>
            <a:r>
              <a:rPr lang="it-IT" sz="2000" dirty="0"/>
              <a:t>», il quale definiscono i comportamenti di </a:t>
            </a:r>
            <a:r>
              <a:rPr lang="it-IT" sz="2000" dirty="0" err="1"/>
              <a:t>Shoot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it-IT" sz="2000" dirty="0"/>
              <a:t>La creazione dell’oggetto viene fatta nel [</a:t>
            </a:r>
            <a:r>
              <a:rPr lang="it-IT" sz="2000" dirty="0" err="1"/>
              <a:t>SetUp</a:t>
            </a:r>
            <a:r>
              <a:rPr lang="it-IT" sz="2000" dirty="0"/>
              <a:t>] e la sua eliminazione nel [</a:t>
            </a:r>
            <a:r>
              <a:rPr lang="it-IT" sz="2000" dirty="0" err="1"/>
              <a:t>TearDown</a:t>
            </a:r>
            <a:r>
              <a:rPr lang="it-IT" sz="2000" dirty="0"/>
              <a:t>], operazioni che vengono effettuate prima e dopo ogni test.</a:t>
            </a:r>
          </a:p>
          <a:p>
            <a:pPr marL="0" indent="0">
              <a:buNone/>
            </a:pPr>
            <a:r>
              <a:rPr lang="it-IT" sz="2000" dirty="0"/>
              <a:t>Per alcuni test il solo oggetto </a:t>
            </a:r>
            <a:r>
              <a:rPr lang="it-IT" sz="2000" dirty="0" err="1"/>
              <a:t>Shoot</a:t>
            </a:r>
            <a:r>
              <a:rPr lang="it-IT" sz="2000" dirty="0"/>
              <a:t> non basta, in questi casi va creato o un background oppure un navicella, entrambi fittizi. Questi sono composti esclusivamente dalle componenti necessarie allo svolgimento del singolo test.</a:t>
            </a:r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9079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394CD8-BD30-4B74-86F4-51FDF33834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50604C-4596-44AD-88F6-41FBB254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it-IT" dirty="0" err="1"/>
              <a:t>PlayerTests.cs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7F7E59-BB5C-4473-9EC2-94031899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it-IT" sz="2000" dirty="0"/>
              <a:t>Come per </a:t>
            </a:r>
            <a:r>
              <a:rPr lang="it-IT" sz="2000" dirty="0" err="1"/>
              <a:t>movertests</a:t>
            </a:r>
            <a:r>
              <a:rPr lang="it-IT" sz="2000" dirty="0"/>
              <a:t> anche questo script va a testare i metodi che riguardano il giocatore, per questi test si sono avuti dei problemi per quanto riguarda il movimento, la navicella infatti è controllata dall’utente ed è impossibile con </a:t>
            </a:r>
            <a:r>
              <a:rPr lang="it-IT" sz="2000" dirty="0" err="1"/>
              <a:t>UnityTest</a:t>
            </a:r>
            <a:r>
              <a:rPr lang="it-IT" sz="2000" dirty="0"/>
              <a:t> simulare l’input da tastiera.</a:t>
            </a:r>
          </a:p>
          <a:p>
            <a:pPr marL="0" indent="0">
              <a:buNone/>
            </a:pPr>
            <a:r>
              <a:rPr lang="it-IT" sz="2000" dirty="0"/>
              <a:t>Un modo con cui siamo riusciti però ad ottenere un risultato è stato grazie a  «</a:t>
            </a:r>
            <a:r>
              <a:rPr lang="it-IT" sz="2000" b="1" dirty="0" err="1"/>
              <a:t>inputsimulator</a:t>
            </a:r>
            <a:r>
              <a:rPr lang="it-IT" sz="2000" dirty="0"/>
              <a:t>» </a:t>
            </a:r>
            <a:r>
              <a:rPr lang="it-IT" sz="2000" dirty="0">
                <a:hlinkClick r:id="rId2"/>
              </a:rPr>
              <a:t>https://archive.codeplex.com/?p=inputsimulator</a:t>
            </a:r>
            <a:endParaRPr lang="it-IT" sz="2000" dirty="0"/>
          </a:p>
          <a:p>
            <a:pPr marL="0" indent="0">
              <a:buNone/>
            </a:pPr>
            <a:r>
              <a:rPr lang="it-IT" sz="2000" dirty="0"/>
              <a:t>Quello che abbiamo ottenuto è poter controllare in modo puramente numerico se la posizione x o y della navicella dopo la pressione di un tasto fosse diversa da quella di prima.</a:t>
            </a:r>
          </a:p>
        </p:txBody>
      </p:sp>
    </p:spTree>
    <p:extLst>
      <p:ext uri="{BB962C8B-B14F-4D97-AF65-F5344CB8AC3E}">
        <p14:creationId xmlns:p14="http://schemas.microsoft.com/office/powerpoint/2010/main" val="36063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1218</Words>
  <Application>Microsoft Office PowerPoint</Application>
  <PresentationFormat>Widescreen</PresentationFormat>
  <Paragraphs>85</Paragraphs>
  <Slides>13</Slides>
  <Notes>1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</vt:lpstr>
      <vt:lpstr>Times New Roman</vt:lpstr>
      <vt:lpstr>Tema di Office</vt:lpstr>
      <vt:lpstr>1_Tema di Office</vt:lpstr>
      <vt:lpstr>Presentazione standard di PowerPoint</vt:lpstr>
      <vt:lpstr>Presentazione standard di PowerPoint</vt:lpstr>
      <vt:lpstr>Presentazione standard di PowerPoint</vt:lpstr>
      <vt:lpstr>La navicella</vt:lpstr>
      <vt:lpstr>Shoot</vt:lpstr>
      <vt:lpstr> Rimbalzo Shoot</vt:lpstr>
      <vt:lpstr>Testing</vt:lpstr>
      <vt:lpstr>MoverTests.cs</vt:lpstr>
      <vt:lpstr>PlayerTests.cs</vt:lpstr>
      <vt:lpstr>Presentazione standard di PowerPoint</vt:lpstr>
      <vt:lpstr>Presentazione standard di PowerPoint</vt:lpstr>
      <vt:lpstr>Presentazione standard di PowerPoint</vt:lpstr>
      <vt:lpstr>Continuous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Lucio</dc:creator>
  <cp:lastModifiedBy>Lucio</cp:lastModifiedBy>
  <cp:revision>18</cp:revision>
  <dcterms:created xsi:type="dcterms:W3CDTF">2018-04-05T20:12:25Z</dcterms:created>
  <dcterms:modified xsi:type="dcterms:W3CDTF">2018-04-07T22:20:14Z</dcterms:modified>
</cp:coreProperties>
</file>